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0" r:id="rId3"/>
    <p:sldId id="262" r:id="rId4"/>
    <p:sldId id="270" r:id="rId5"/>
    <p:sldId id="272" r:id="rId6"/>
    <p:sldId id="278" r:id="rId7"/>
    <p:sldId id="279" r:id="rId8"/>
    <p:sldId id="280" r:id="rId9"/>
    <p:sldId id="281" r:id="rId10"/>
    <p:sldId id="271" r:id="rId11"/>
    <p:sldId id="277" r:id="rId12"/>
    <p:sldId id="274" r:id="rId13"/>
    <p:sldId id="273" r:id="rId14"/>
    <p:sldId id="268" r:id="rId15"/>
    <p:sldId id="275" r:id="rId16"/>
    <p:sldId id="276" r:id="rId17"/>
    <p:sldId id="269" r:id="rId18"/>
    <p:sldId id="282" r:id="rId19"/>
    <p:sldId id="294" r:id="rId20"/>
    <p:sldId id="264" r:id="rId21"/>
    <p:sldId id="265" r:id="rId22"/>
    <p:sldId id="285" r:id="rId23"/>
    <p:sldId id="286" r:id="rId24"/>
    <p:sldId id="287" r:id="rId25"/>
    <p:sldId id="289" r:id="rId26"/>
    <p:sldId id="288" r:id="rId27"/>
    <p:sldId id="290" r:id="rId28"/>
    <p:sldId id="291" r:id="rId29"/>
    <p:sldId id="266" r:id="rId30"/>
    <p:sldId id="267" r:id="rId31"/>
    <p:sldId id="293" r:id="rId32"/>
    <p:sldId id="258" r:id="rId3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000000"/>
    <a:srgbClr val="605F63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1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26" y="10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d09fs07.fd09.local\MT2$\MT_Faellesdata\&#216;konomi\Budget\2022\2.%20Behandling\Arbejdsfiler\Busudgifter\Indeksopf&#248;lgning\09%20september%20-%20Indeksopf&#248;lgning%20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5"/>
          <c:order val="0"/>
          <c:tx>
            <c:strRef>
              <c:f>'Diagram-data'!$S$1</c:f>
              <c:strCache>
                <c:ptCount val="1"/>
                <c:pt idx="0">
                  <c:v>B22 forudsætning</c:v>
                </c:pt>
              </c:strCache>
            </c:strRef>
          </c:tx>
          <c:spPr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'Diagram-data'!$S$2:$S$21</c:f>
              <c:numCache>
                <c:formatCode>General</c:formatCode>
                <c:ptCount val="20"/>
                <c:pt idx="0">
                  <c:v>102</c:v>
                </c:pt>
                <c:pt idx="1">
                  <c:v>102</c:v>
                </c:pt>
                <c:pt idx="2">
                  <c:v>102</c:v>
                </c:pt>
                <c:pt idx="3">
                  <c:v>102</c:v>
                </c:pt>
                <c:pt idx="4">
                  <c:v>102</c:v>
                </c:pt>
                <c:pt idx="5">
                  <c:v>102</c:v>
                </c:pt>
                <c:pt idx="6">
                  <c:v>102</c:v>
                </c:pt>
                <c:pt idx="7">
                  <c:v>102</c:v>
                </c:pt>
                <c:pt idx="8">
                  <c:v>102</c:v>
                </c:pt>
                <c:pt idx="9">
                  <c:v>102</c:v>
                </c:pt>
                <c:pt idx="10">
                  <c:v>102</c:v>
                </c:pt>
                <c:pt idx="11">
                  <c:v>102</c:v>
                </c:pt>
                <c:pt idx="12">
                  <c:v>102</c:v>
                </c:pt>
                <c:pt idx="13">
                  <c:v>102</c:v>
                </c:pt>
                <c:pt idx="14">
                  <c:v>102</c:v>
                </c:pt>
                <c:pt idx="15">
                  <c:v>102</c:v>
                </c:pt>
                <c:pt idx="16">
                  <c:v>102</c:v>
                </c:pt>
                <c:pt idx="17">
                  <c:v>102</c:v>
                </c:pt>
                <c:pt idx="18">
                  <c:v>102</c:v>
                </c:pt>
                <c:pt idx="19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66-44F1-8C54-FD56C38E2022}"/>
            </c:ext>
          </c:extLst>
        </c:ser>
        <c:ser>
          <c:idx val="1"/>
          <c:order val="1"/>
          <c:tx>
            <c:strRef>
              <c:f>'Diagram-data'!$E$1</c:f>
              <c:strCache>
                <c:ptCount val="1"/>
                <c:pt idx="0">
                  <c:v>Omkostningsindeks (diesel)</c:v>
                </c:pt>
              </c:strCache>
            </c:strRef>
          </c:tx>
          <c:spPr>
            <a:ln w="28575" cap="rnd">
              <a:solidFill>
                <a:srgbClr val="5F015D"/>
              </a:solidFill>
              <a:prstDash val="sysDot"/>
              <a:round/>
            </a:ln>
            <a:effectLst/>
          </c:spPr>
          <c:marker>
            <c:symbol val="circle"/>
            <c:size val="7"/>
            <c:spPr>
              <a:solidFill>
                <a:srgbClr val="5F015D"/>
              </a:solidFill>
              <a:ln w="9525">
                <a:solidFill>
                  <a:srgbClr val="5F015D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'Diagram-data'!$E$2:$E$21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99.695158353863818</c:v>
                </c:pt>
                <c:pt idx="2">
                  <c:v>100.61680452414528</c:v>
                </c:pt>
                <c:pt idx="3">
                  <c:v>100.97019008845149</c:v>
                </c:pt>
                <c:pt idx="4">
                  <c:v>101.31421658420594</c:v>
                </c:pt>
                <c:pt idx="5">
                  <c:v>101.99852381589427</c:v>
                </c:pt>
                <c:pt idx="6">
                  <c:v>102.53117729671153</c:v>
                </c:pt>
                <c:pt idx="7">
                  <c:v>104.23668769091634</c:v>
                </c:pt>
                <c:pt idx="8">
                  <c:v>104.68040686426498</c:v>
                </c:pt>
                <c:pt idx="9">
                  <c:v>104.17142595568671</c:v>
                </c:pt>
                <c:pt idx="10">
                  <c:v>105.35904807570269</c:v>
                </c:pt>
                <c:pt idx="11">
                  <c:v>106.8011606500078</c:v>
                </c:pt>
                <c:pt idx="12">
                  <c:v>110.44885716148541</c:v>
                </c:pt>
                <c:pt idx="13">
                  <c:v>110.87300791863397</c:v>
                </c:pt>
                <c:pt idx="14">
                  <c:v>112.73927125008765</c:v>
                </c:pt>
                <c:pt idx="15">
                  <c:v>115.6234963986979</c:v>
                </c:pt>
                <c:pt idx="16">
                  <c:v>114.43587427868189</c:v>
                </c:pt>
                <c:pt idx="17">
                  <c:v>114.86002503583046</c:v>
                </c:pt>
                <c:pt idx="18">
                  <c:v>114.86002503583046</c:v>
                </c:pt>
                <c:pt idx="19">
                  <c:v>114.86002503583046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66-44F1-8C54-FD56C38E2022}"/>
            </c:ext>
          </c:extLst>
        </c:ser>
        <c:ser>
          <c:idx val="2"/>
          <c:order val="2"/>
          <c:tx>
            <c:strRef>
              <c:f>'Diagram-data'!$F$1</c:f>
              <c:strCache>
                <c:ptCount val="1"/>
                <c:pt idx="0">
                  <c:v>Omkostningsindeks (diesel)</c:v>
                </c:pt>
              </c:strCache>
            </c:strRef>
          </c:tx>
          <c:spPr>
            <a:ln w="28575" cap="rnd">
              <a:solidFill>
                <a:srgbClr val="5F015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F015D"/>
              </a:solidFill>
              <a:ln w="9525">
                <a:solidFill>
                  <a:srgbClr val="5F015D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'Diagram-data'!$F$2:$F$21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99.695158353863818</c:v>
                </c:pt>
                <c:pt idx="2">
                  <c:v>100.61680452414528</c:v>
                </c:pt>
                <c:pt idx="3">
                  <c:v>100.97019008845149</c:v>
                </c:pt>
                <c:pt idx="4">
                  <c:v>101.31421658420594</c:v>
                </c:pt>
                <c:pt idx="5">
                  <c:v>101.99852381589427</c:v>
                </c:pt>
                <c:pt idx="6">
                  <c:v>102.53117729671153</c:v>
                </c:pt>
                <c:pt idx="7">
                  <c:v>104.23668769091634</c:v>
                </c:pt>
                <c:pt idx="8">
                  <c:v>104.68040686426498</c:v>
                </c:pt>
                <c:pt idx="9">
                  <c:v>104.17142595568671</c:v>
                </c:pt>
                <c:pt idx="10">
                  <c:v>105.35904807570269</c:v>
                </c:pt>
                <c:pt idx="11">
                  <c:v>106.8011606500078</c:v>
                </c:pt>
                <c:pt idx="12">
                  <c:v>110.44885716148541</c:v>
                </c:pt>
                <c:pt idx="13">
                  <c:v>110.87300791863397</c:v>
                </c:pt>
                <c:pt idx="14">
                  <c:v>112.73927125008765</c:v>
                </c:pt>
                <c:pt idx="15">
                  <c:v>115.6234963986979</c:v>
                </c:pt>
                <c:pt idx="16">
                  <c:v>114.43587427868189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66-44F1-8C54-FD56C38E2022}"/>
            </c:ext>
          </c:extLst>
        </c:ser>
        <c:ser>
          <c:idx val="4"/>
          <c:order val="3"/>
          <c:tx>
            <c:strRef>
              <c:f>'Diagram-data'!$H$1</c:f>
              <c:strCache>
                <c:ptCount val="1"/>
                <c:pt idx="0">
                  <c:v>Omkostningsindeks u/brændstof</c:v>
                </c:pt>
              </c:strCache>
            </c:strRef>
          </c:tx>
          <c:spPr>
            <a:ln w="28575" cap="rnd">
              <a:solidFill>
                <a:srgbClr val="941466"/>
              </a:solidFill>
              <a:prstDash val="sysDot"/>
              <a:round/>
            </a:ln>
            <a:effectLst/>
          </c:spPr>
          <c:marker>
            <c:symbol val="square"/>
            <c:size val="7"/>
            <c:spPr>
              <a:solidFill>
                <a:srgbClr val="941466"/>
              </a:solidFill>
              <a:ln w="9525">
                <a:solidFill>
                  <a:srgbClr val="941466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'Diagram-data'!$H$2:$H$21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100.00130180718112</c:v>
                </c:pt>
                <c:pt idx="2">
                  <c:v>100.71597743195902</c:v>
                </c:pt>
                <c:pt idx="3">
                  <c:v>100.66771540154195</c:v>
                </c:pt>
                <c:pt idx="4">
                  <c:v>100.67736283637703</c:v>
                </c:pt>
                <c:pt idx="5">
                  <c:v>101.56066966227301</c:v>
                </c:pt>
                <c:pt idx="6">
                  <c:v>101.70862936512171</c:v>
                </c:pt>
                <c:pt idx="7">
                  <c:v>101.89815539352958</c:v>
                </c:pt>
                <c:pt idx="8">
                  <c:v>102.29773653391487</c:v>
                </c:pt>
                <c:pt idx="9">
                  <c:v>102.45808121610129</c:v>
                </c:pt>
                <c:pt idx="10">
                  <c:v>103.08161153497268</c:v>
                </c:pt>
                <c:pt idx="11">
                  <c:v>103.81621549134104</c:v>
                </c:pt>
                <c:pt idx="12">
                  <c:v>104.15893821883519</c:v>
                </c:pt>
                <c:pt idx="13">
                  <c:v>104.94809291256549</c:v>
                </c:pt>
                <c:pt idx="14">
                  <c:v>105.77810436607349</c:v>
                </c:pt>
                <c:pt idx="15">
                  <c:v>106.20099943466086</c:v>
                </c:pt>
                <c:pt idx="16">
                  <c:v>106.20569018523732</c:v>
                </c:pt>
                <c:pt idx="17">
                  <c:v>106.63777078629818</c:v>
                </c:pt>
                <c:pt idx="18">
                  <c:v>106.67039124968653</c:v>
                </c:pt>
                <c:pt idx="19">
                  <c:v>106.70543676876436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66-44F1-8C54-FD56C38E2022}"/>
            </c:ext>
          </c:extLst>
        </c:ser>
        <c:ser>
          <c:idx val="5"/>
          <c:order val="4"/>
          <c:tx>
            <c:strRef>
              <c:f>'Diagram-data'!$I$1</c:f>
              <c:strCache>
                <c:ptCount val="1"/>
                <c:pt idx="0">
                  <c:v>Omkostningsindeks u/brændstof</c:v>
                </c:pt>
              </c:strCache>
            </c:strRef>
          </c:tx>
          <c:spPr>
            <a:ln w="28575" cap="rnd">
              <a:solidFill>
                <a:srgbClr val="941466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41466"/>
              </a:solidFill>
              <a:ln w="9525">
                <a:solidFill>
                  <a:srgbClr val="941466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'Diagram-data'!$I$2:$I$21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100.00130180718112</c:v>
                </c:pt>
                <c:pt idx="2">
                  <c:v>100.71597743195902</c:v>
                </c:pt>
                <c:pt idx="3">
                  <c:v>100.66771540154195</c:v>
                </c:pt>
                <c:pt idx="4">
                  <c:v>100.67736283637703</c:v>
                </c:pt>
                <c:pt idx="5">
                  <c:v>101.56066966227301</c:v>
                </c:pt>
                <c:pt idx="6">
                  <c:v>101.70862936512171</c:v>
                </c:pt>
                <c:pt idx="7">
                  <c:v>101.89815539352958</c:v>
                </c:pt>
                <c:pt idx="8">
                  <c:v>102.29773653391487</c:v>
                </c:pt>
                <c:pt idx="9">
                  <c:v>102.45808121610129</c:v>
                </c:pt>
                <c:pt idx="10">
                  <c:v>103.08161153497268</c:v>
                </c:pt>
                <c:pt idx="11">
                  <c:v>103.81621549134104</c:v>
                </c:pt>
                <c:pt idx="12">
                  <c:v>104.15893821883519</c:v>
                </c:pt>
                <c:pt idx="13">
                  <c:v>104.94809291256549</c:v>
                </c:pt>
                <c:pt idx="14">
                  <c:v>105.77810436607349</c:v>
                </c:pt>
                <c:pt idx="15">
                  <c:v>106.20099943466086</c:v>
                </c:pt>
                <c:pt idx="16">
                  <c:v>106.20569018523732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66-44F1-8C54-FD56C38E2022}"/>
            </c:ext>
          </c:extLst>
        </c:ser>
        <c:ser>
          <c:idx val="7"/>
          <c:order val="5"/>
          <c:tx>
            <c:strRef>
              <c:f>'Diagram-data'!$K$1</c:f>
              <c:strCache>
                <c:ptCount val="1"/>
                <c:pt idx="0">
                  <c:v>Gasindeks</c:v>
                </c:pt>
              </c:strCache>
            </c:strRef>
          </c:tx>
          <c:spPr>
            <a:ln w="28575" cap="rnd">
              <a:solidFill>
                <a:srgbClr val="F53382"/>
              </a:solidFill>
              <a:prstDash val="sysDot"/>
              <a:round/>
            </a:ln>
            <a:effectLst/>
          </c:spPr>
          <c:marker>
            <c:symbol val="diamond"/>
            <c:size val="7"/>
            <c:spPr>
              <a:solidFill>
                <a:srgbClr val="F53382"/>
              </a:solidFill>
              <a:ln w="9525">
                <a:solidFill>
                  <a:srgbClr val="F53382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'Diagram-data'!$K$2:$K$21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100.6135464614821</c:v>
                </c:pt>
                <c:pt idx="2">
                  <c:v>102.22029267764941</c:v>
                </c:pt>
                <c:pt idx="3">
                  <c:v>103.04668338578536</c:v>
                </c:pt>
                <c:pt idx="4">
                  <c:v>104.59588226494468</c:v>
                </c:pt>
                <c:pt idx="5">
                  <c:v>106.9784337890618</c:v>
                </c:pt>
                <c:pt idx="6">
                  <c:v>111.48068464376118</c:v>
                </c:pt>
                <c:pt idx="7">
                  <c:v>118.01823795695248</c:v>
                </c:pt>
                <c:pt idx="8">
                  <c:v>116.29072321930509</c:v>
                </c:pt>
                <c:pt idx="9">
                  <c:v>124.0034462036363</c:v>
                </c:pt>
                <c:pt idx="10">
                  <c:v>117.83326781617134</c:v>
                </c:pt>
                <c:pt idx="11">
                  <c:v>117.57617705002697</c:v>
                </c:pt>
                <c:pt idx="12">
                  <c:v>129.23095844857193</c:v>
                </c:pt>
                <c:pt idx="13">
                  <c:v>123.91774928158819</c:v>
                </c:pt>
                <c:pt idx="14">
                  <c:v>121.77532623038508</c:v>
                </c:pt>
                <c:pt idx="15">
                  <c:v>125.03180926821381</c:v>
                </c:pt>
                <c:pt idx="16">
                  <c:v>125.03180926821381</c:v>
                </c:pt>
                <c:pt idx="17">
                  <c:v>125.46029387845444</c:v>
                </c:pt>
                <c:pt idx="18">
                  <c:v>125.46029387845444</c:v>
                </c:pt>
                <c:pt idx="19">
                  <c:v>125.54599080050255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66-44F1-8C54-FD56C38E2022}"/>
            </c:ext>
          </c:extLst>
        </c:ser>
        <c:ser>
          <c:idx val="8"/>
          <c:order val="6"/>
          <c:tx>
            <c:strRef>
              <c:f>'Diagram-data'!$L$1</c:f>
              <c:strCache>
                <c:ptCount val="1"/>
                <c:pt idx="0">
                  <c:v>Gasindeks</c:v>
                </c:pt>
              </c:strCache>
            </c:strRef>
          </c:tx>
          <c:spPr>
            <a:ln w="28575" cap="rnd">
              <a:solidFill>
                <a:srgbClr val="F5338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53382"/>
              </a:solidFill>
              <a:ln w="9525">
                <a:solidFill>
                  <a:srgbClr val="F53382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'Diagram-data'!$L$2:$L$21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100.6135464614821</c:v>
                </c:pt>
                <c:pt idx="2">
                  <c:v>102.22029267764941</c:v>
                </c:pt>
                <c:pt idx="3">
                  <c:v>103.04668338578536</c:v>
                </c:pt>
                <c:pt idx="4">
                  <c:v>104.59588226494468</c:v>
                </c:pt>
                <c:pt idx="5">
                  <c:v>106.9784337890618</c:v>
                </c:pt>
                <c:pt idx="6">
                  <c:v>111.48068464376118</c:v>
                </c:pt>
                <c:pt idx="7">
                  <c:v>118.01823795695248</c:v>
                </c:pt>
                <c:pt idx="8">
                  <c:v>116.29072321930509</c:v>
                </c:pt>
                <c:pt idx="9">
                  <c:v>124.0034462036363</c:v>
                </c:pt>
                <c:pt idx="10">
                  <c:v>117.83326781617134</c:v>
                </c:pt>
                <c:pt idx="11">
                  <c:v>117.57617705002697</c:v>
                </c:pt>
                <c:pt idx="12">
                  <c:v>129.23095844857193</c:v>
                </c:pt>
                <c:pt idx="13">
                  <c:v>123.91774928158819</c:v>
                </c:pt>
                <c:pt idx="14">
                  <c:v>121.77532623038508</c:v>
                </c:pt>
                <c:pt idx="15">
                  <c:v>125.03180926821381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166-44F1-8C54-FD56C38E2022}"/>
            </c:ext>
          </c:extLst>
        </c:ser>
        <c:ser>
          <c:idx val="10"/>
          <c:order val="7"/>
          <c:tx>
            <c:strRef>
              <c:f>'Diagram-data'!$N$1</c:f>
              <c:strCache>
                <c:ptCount val="1"/>
                <c:pt idx="0">
                  <c:v>HVO-indeks</c:v>
                </c:pt>
              </c:strCache>
            </c:strRef>
          </c:tx>
          <c:spPr>
            <a:ln w="28575" cap="rnd">
              <a:solidFill>
                <a:srgbClr val="F8848C"/>
              </a:solidFill>
              <a:prstDash val="sysDot"/>
              <a:round/>
            </a:ln>
            <a:effectLst/>
          </c:spPr>
          <c:marker>
            <c:symbol val="x"/>
            <c:size val="7"/>
            <c:spPr>
              <a:noFill/>
              <a:ln w="25400">
                <a:solidFill>
                  <a:srgbClr val="F8848C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'Diagram-data'!$N$2:$N$21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99.423036822544361</c:v>
                </c:pt>
                <c:pt idx="2">
                  <c:v>100.41728278139801</c:v>
                </c:pt>
                <c:pt idx="3">
                  <c:v>100.56623346020493</c:v>
                </c:pt>
                <c:pt idx="4">
                  <c:v>101.43812549439973</c:v>
                </c:pt>
                <c:pt idx="5">
                  <c:v>101.43632547928266</c:v>
                </c:pt>
                <c:pt idx="6">
                  <c:v>101.964204071366</c:v>
                </c:pt>
                <c:pt idx="7">
                  <c:v>104.10022060176674</c:v>
                </c:pt>
                <c:pt idx="8">
                  <c:v>105.00933044992871</c:v>
                </c:pt>
                <c:pt idx="9">
                  <c:v>105.00933044992871</c:v>
                </c:pt>
                <c:pt idx="10">
                  <c:v>111.41144099592996</c:v>
                </c:pt>
                <c:pt idx="11">
                  <c:v>113.76624027721778</c:v>
                </c:pt>
                <c:pt idx="12">
                  <c:v>118.62301379487393</c:v>
                </c:pt>
                <c:pt idx="13">
                  <c:v>118.9173637050349</c:v>
                </c:pt>
                <c:pt idx="14">
                  <c:v>121.05140055370198</c:v>
                </c:pt>
                <c:pt idx="15">
                  <c:v>123.18543740236908</c:v>
                </c:pt>
                <c:pt idx="16">
                  <c:v>122.81750001466784</c:v>
                </c:pt>
                <c:pt idx="17">
                  <c:v>123.18543740236908</c:v>
                </c:pt>
                <c:pt idx="18">
                  <c:v>123.18543740236908</c:v>
                </c:pt>
                <c:pt idx="19">
                  <c:v>123.25902487990932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66-44F1-8C54-FD56C38E2022}"/>
            </c:ext>
          </c:extLst>
        </c:ser>
        <c:ser>
          <c:idx val="11"/>
          <c:order val="8"/>
          <c:tx>
            <c:strRef>
              <c:f>'Diagram-data'!$O$1</c:f>
              <c:strCache>
                <c:ptCount val="1"/>
                <c:pt idx="0">
                  <c:v>HVO-indeks</c:v>
                </c:pt>
              </c:strCache>
            </c:strRef>
          </c:tx>
          <c:spPr>
            <a:ln w="28575" cap="rnd">
              <a:solidFill>
                <a:srgbClr val="F8848C"/>
              </a:solidFill>
              <a:round/>
            </a:ln>
            <a:effectLst/>
          </c:spPr>
          <c:marker>
            <c:symbol val="x"/>
            <c:size val="7"/>
            <c:spPr>
              <a:noFill/>
              <a:ln w="25400">
                <a:solidFill>
                  <a:srgbClr val="F8848C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'Diagram-data'!$O$2:$O$21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99.423036822544361</c:v>
                </c:pt>
                <c:pt idx="2">
                  <c:v>100.41728278139801</c:v>
                </c:pt>
                <c:pt idx="3">
                  <c:v>100.56623346020493</c:v>
                </c:pt>
                <c:pt idx="4">
                  <c:v>101.43812549439973</c:v>
                </c:pt>
                <c:pt idx="5">
                  <c:v>101.43632547928266</c:v>
                </c:pt>
                <c:pt idx="6">
                  <c:v>101.964204071366</c:v>
                </c:pt>
                <c:pt idx="7">
                  <c:v>104.10022060176674</c:v>
                </c:pt>
                <c:pt idx="8">
                  <c:v>105.00933044992871</c:v>
                </c:pt>
                <c:pt idx="9">
                  <c:v>105.00933044992871</c:v>
                </c:pt>
                <c:pt idx="10">
                  <c:v>111.41144099592996</c:v>
                </c:pt>
                <c:pt idx="11">
                  <c:v>113.76624027721778</c:v>
                </c:pt>
                <c:pt idx="12">
                  <c:v>118.62301379487393</c:v>
                </c:pt>
                <c:pt idx="13">
                  <c:v>118.9173637050349</c:v>
                </c:pt>
                <c:pt idx="14">
                  <c:v>121.05140055370198</c:v>
                </c:pt>
                <c:pt idx="15">
                  <c:v>123.18543740236908</c:v>
                </c:pt>
                <c:pt idx="16">
                  <c:v>122.81750001466784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166-44F1-8C54-FD56C38E2022}"/>
            </c:ext>
          </c:extLst>
        </c:ser>
        <c:ser>
          <c:idx val="13"/>
          <c:order val="9"/>
          <c:tx>
            <c:strRef>
              <c:f>'Diagram-data'!$Q$1</c:f>
              <c:strCache>
                <c:ptCount val="1"/>
                <c:pt idx="0">
                  <c:v>El-indeks</c:v>
                </c:pt>
              </c:strCache>
            </c:strRef>
          </c:tx>
          <c:spPr>
            <a:ln w="28575" cap="rnd">
              <a:solidFill>
                <a:srgbClr val="FBC7AF"/>
              </a:solidFill>
              <a:prstDash val="sysDot"/>
              <a:round/>
            </a:ln>
            <a:effectLst/>
          </c:spPr>
          <c:marker>
            <c:symbol val="triangle"/>
            <c:size val="7"/>
            <c:spPr>
              <a:solidFill>
                <a:srgbClr val="FBC7AF"/>
              </a:solidFill>
              <a:ln w="9525">
                <a:solidFill>
                  <a:srgbClr val="FBC7AF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'Diagram-data'!$Q$2:$Q$21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100.04801068484521</c:v>
                </c:pt>
                <c:pt idx="2">
                  <c:v>100.83290035425901</c:v>
                </c:pt>
                <c:pt idx="3">
                  <c:v>100.88886661022656</c:v>
                </c:pt>
                <c:pt idx="4">
                  <c:v>101.77160028983448</c:v>
                </c:pt>
                <c:pt idx="5">
                  <c:v>102.81264895240039</c:v>
                </c:pt>
                <c:pt idx="6">
                  <c:v>103.00857702007124</c:v>
                </c:pt>
                <c:pt idx="7">
                  <c:v>104.68239269194972</c:v>
                </c:pt>
                <c:pt idx="8">
                  <c:v>105.00940757178661</c:v>
                </c:pt>
                <c:pt idx="9">
                  <c:v>105.43181065936417</c:v>
                </c:pt>
                <c:pt idx="10">
                  <c:v>109.23343844756242</c:v>
                </c:pt>
                <c:pt idx="11">
                  <c:v>108.47311288992276</c:v>
                </c:pt>
                <c:pt idx="12">
                  <c:v>108.7265547424693</c:v>
                </c:pt>
                <c:pt idx="13">
                  <c:v>112.27474067812099</c:v>
                </c:pt>
                <c:pt idx="14">
                  <c:v>112.27474067812099</c:v>
                </c:pt>
                <c:pt idx="15">
                  <c:v>112.78162438321408</c:v>
                </c:pt>
                <c:pt idx="16">
                  <c:v>115.31604290867958</c:v>
                </c:pt>
                <c:pt idx="17">
                  <c:v>115.73844599625716</c:v>
                </c:pt>
                <c:pt idx="18">
                  <c:v>115.82292661377267</c:v>
                </c:pt>
                <c:pt idx="19">
                  <c:v>115.82292661377267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66-44F1-8C54-FD56C38E2022}"/>
            </c:ext>
          </c:extLst>
        </c:ser>
        <c:ser>
          <c:idx val="14"/>
          <c:order val="10"/>
          <c:tx>
            <c:strRef>
              <c:f>'Diagram-data'!$R$1</c:f>
              <c:strCache>
                <c:ptCount val="1"/>
                <c:pt idx="0">
                  <c:v>El-indeks</c:v>
                </c:pt>
              </c:strCache>
            </c:strRef>
          </c:tx>
          <c:spPr>
            <a:ln w="28575" cap="rnd">
              <a:solidFill>
                <a:srgbClr val="FBC7AF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BC7AF"/>
              </a:solidFill>
              <a:ln w="9525">
                <a:solidFill>
                  <a:srgbClr val="FBC7AF"/>
                </a:solidFill>
              </a:ln>
              <a:effectLst/>
            </c:spPr>
          </c:marker>
          <c:cat>
            <c:multiLvlStrRef>
              <c:f>'Diagram-data'!$B$2:$C$21</c:f>
              <c:multiLvlStrCache>
                <c:ptCount val="20"/>
                <c:lvl>
                  <c:pt idx="0">
                    <c:v>maj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okt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maj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okt</c:v>
                  </c:pt>
                  <c:pt idx="18">
                    <c:v>nov</c:v>
                  </c:pt>
                  <c:pt idx="19">
                    <c:v>dec</c:v>
                  </c:pt>
                </c:lvl>
                <c:lvl>
                  <c:pt idx="0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'Diagram-data'!$R$2:$R$21</c:f>
              <c:numCache>
                <c:formatCode>#,##0_);\-#,##0_);\-_);@</c:formatCode>
                <c:ptCount val="20"/>
                <c:pt idx="0">
                  <c:v>100</c:v>
                </c:pt>
                <c:pt idx="1">
                  <c:v>100.04801068484521</c:v>
                </c:pt>
                <c:pt idx="2">
                  <c:v>100.83290035425901</c:v>
                </c:pt>
                <c:pt idx="3">
                  <c:v>100.88886661022656</c:v>
                </c:pt>
                <c:pt idx="4">
                  <c:v>101.77160028983448</c:v>
                </c:pt>
                <c:pt idx="5">
                  <c:v>102.81264895240039</c:v>
                </c:pt>
                <c:pt idx="6">
                  <c:v>103.00857702007124</c:v>
                </c:pt>
                <c:pt idx="7">
                  <c:v>104.68239269194972</c:v>
                </c:pt>
                <c:pt idx="8">
                  <c:v>105.00940757178661</c:v>
                </c:pt>
                <c:pt idx="9">
                  <c:v>105.43181065936417</c:v>
                </c:pt>
                <c:pt idx="10">
                  <c:v>109.23343844756242</c:v>
                </c:pt>
                <c:pt idx="11">
                  <c:v>108.47311288992276</c:v>
                </c:pt>
                <c:pt idx="12">
                  <c:v>108.7265547424693</c:v>
                </c:pt>
                <c:pt idx="13">
                  <c:v>112.27474067812099</c:v>
                </c:pt>
                <c:pt idx="14">
                  <c:v>112.27474067812099</c:v>
                </c:pt>
                <c:pt idx="15">
                  <c:v>112.78162438321408</c:v>
                </c:pt>
                <c:pt idx="16">
                  <c:v>115.31604290867958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166-44F1-8C54-FD56C38E2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5019672"/>
        <c:axId val="765026232"/>
      </c:lineChart>
      <c:catAx>
        <c:axId val="7650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5026232"/>
        <c:crosses val="autoZero"/>
        <c:auto val="1"/>
        <c:lblAlgn val="ctr"/>
        <c:lblOffset val="100"/>
        <c:noMultiLvlLbl val="0"/>
      </c:catAx>
      <c:valAx>
        <c:axId val="765026232"/>
        <c:scaling>
          <c:orientation val="minMax"/>
          <c:max val="13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501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13-09-2022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13-09-2022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8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47E22CE-D538-4556-8ACF-3B06CFE52A68}"/>
              </a:ext>
            </a:extLst>
          </p:cNvPr>
          <p:cNvSpPr/>
          <p:nvPr userDrawn="1"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756000" y="1224000"/>
            <a:ext cx="7704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3455462"/>
            <a:ext cx="7704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1CA370C1-66BE-42A0-B115-486CB7CB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6386400"/>
            <a:ext cx="1332445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pic>
        <p:nvPicPr>
          <p:cNvPr id="9" name="Billede 8" descr="LOGO_Midttrafik_hvid.png">
            <a:extLst>
              <a:ext uri="{FF2B5EF4-FFF2-40B4-BE49-F238E27FC236}">
                <a16:creationId xmlns:a16="http://schemas.microsoft.com/office/drawing/2014/main" id="{1C133C11-637A-4453-BD1F-7DF54341E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2000" y="5796000"/>
            <a:ext cx="2180937" cy="7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9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CBB013-4845-4F41-873E-DE7B16FBF2AC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BE16D1-4804-4061-B3D0-48C4FD9A6634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9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pic>
        <p:nvPicPr>
          <p:cNvPr id="13" name="Billede 12" descr="LOGO_Midttrafik_hv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0" y="5796000"/>
            <a:ext cx="2180937" cy="750591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000" y="2426624"/>
            <a:ext cx="6624918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40698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pic>
        <p:nvPicPr>
          <p:cNvPr id="13" name="Billede 12" descr="LOGO_Midttrafik_hv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0" y="5796000"/>
            <a:ext cx="2180937" cy="750591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000" y="2426624"/>
            <a:ext cx="6624918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1008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78F2C34-614D-41D4-95D3-16FA5216C09B}"/>
              </a:ext>
            </a:extLst>
          </p:cNvPr>
          <p:cNvSpPr/>
          <p:nvPr userDrawn="1"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E3A55C3B-E0BF-47E9-8F53-75F2D240A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6386400"/>
            <a:ext cx="1332445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AB259B1D-1FC6-4534-BBCA-1A528E273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1224000"/>
            <a:ext cx="7704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839372C-C9D4-4435-BF07-0F3BB9AB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3455462"/>
            <a:ext cx="7704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12" name="Billede 11" descr="LOGO_Midttrafik_hvid.png">
            <a:extLst>
              <a:ext uri="{FF2B5EF4-FFF2-40B4-BE49-F238E27FC236}">
                <a16:creationId xmlns:a16="http://schemas.microsoft.com/office/drawing/2014/main" id="{8D8F35F5-9CCC-4ED6-9199-DF2D914F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0" y="5796000"/>
            <a:ext cx="2180937" cy="7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Midttrafik.png">
            <a:extLst>
              <a:ext uri="{FF2B5EF4-FFF2-40B4-BE49-F238E27FC236}">
                <a16:creationId xmlns:a16="http://schemas.microsoft.com/office/drawing/2014/main" id="{C6F768E3-A0C3-4E4A-BC95-D2EC30B5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00" y="5796000"/>
            <a:ext cx="2168237" cy="747219"/>
          </a:xfrm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4500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09ED137F-EA41-47DA-9CE6-4EAC8D780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4716000"/>
            <a:ext cx="5184000" cy="10545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CB39438-C3B8-4B8B-8F78-72E7DF78C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000" y="6386359"/>
            <a:ext cx="1332445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5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9144000" cy="68580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7E2B4A6-B8AF-46AE-9924-94AA347EC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4493749"/>
            <a:ext cx="5184000" cy="1476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vert="horz" lIns="288000" tIns="252000" rIns="288000" bIns="288000" anchor="ctr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4A94364-138C-4F41-9892-12A788259910}"/>
              </a:ext>
            </a:extLst>
          </p:cNvPr>
          <p:cNvSpPr txBox="1"/>
          <p:nvPr userDrawn="1"/>
        </p:nvSpPr>
        <p:spPr>
          <a:xfrm>
            <a:off x="-1301750" y="-2"/>
            <a:ext cx="122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noProof="0" dirty="0"/>
              <a:t>Sørg for at billedet altid er placeret bag tekstelementet. Hvis billedet lægger sig forrest, </a:t>
            </a:r>
            <a:r>
              <a:rPr lang="da-DK" sz="1000" noProof="0" dirty="0" err="1"/>
              <a:t>højre-klik</a:t>
            </a:r>
            <a:r>
              <a:rPr lang="da-DK" sz="1000" noProof="0" dirty="0"/>
              <a:t> på billedet og vælg </a:t>
            </a:r>
            <a:br>
              <a:rPr lang="da-DK" sz="1000" noProof="0" dirty="0"/>
            </a:br>
            <a:r>
              <a:rPr lang="da-DK" sz="1000" noProof="0" dirty="0"/>
              <a:t>“Placer bagest”,</a:t>
            </a:r>
          </a:p>
        </p:txBody>
      </p:sp>
    </p:spTree>
    <p:extLst>
      <p:ext uri="{BB962C8B-B14F-4D97-AF65-F5344CB8AC3E}">
        <p14:creationId xmlns:p14="http://schemas.microsoft.com/office/powerpoint/2010/main" val="22338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Agenda 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6000" y="1548000"/>
            <a:ext cx="7704000" cy="4500000"/>
          </a:xfrm>
        </p:spPr>
        <p:txBody>
          <a:bodyPr/>
          <a:lstStyle>
            <a:lvl1pPr>
              <a:spcBef>
                <a:spcPts val="2400"/>
              </a:spcBef>
              <a:buClr>
                <a:schemeClr val="accent2"/>
              </a:buClr>
              <a:defRPr sz="2200"/>
            </a:lvl1pPr>
            <a:lvl2pPr>
              <a:spcBef>
                <a:spcPts val="1200"/>
              </a:spcBef>
              <a:defRPr sz="1800"/>
            </a:lvl2pPr>
            <a:lvl3pPr marL="576000" indent="0">
              <a:spcBef>
                <a:spcPts val="600"/>
              </a:spcBef>
              <a:buNone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8ABCE8-0538-4546-B958-9883DAF06FFB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349531F-3EAD-45BB-8F43-5969301394B9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2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1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FA096C2-57D6-4566-A7FD-FFA6D63AA0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5650" y="1548000"/>
            <a:ext cx="7704138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Titel 7">
            <a:extLst>
              <a:ext uri="{FF2B5EF4-FFF2-40B4-BE49-F238E27FC236}">
                <a16:creationId xmlns:a16="http://schemas.microsoft.com/office/drawing/2014/main" id="{E156DC07-D394-45AF-AF60-28F6E5A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6872314-16DD-47A2-9C48-BFB14BE12E53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206672-F74F-482F-9C42-5C673A4CE237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2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13">
            <a:extLst>
              <a:ext uri="{FF2B5EF4-FFF2-40B4-BE49-F238E27FC236}">
                <a16:creationId xmlns:a16="http://schemas.microsoft.com/office/drawing/2014/main" id="{DA51029D-3ED9-4CF9-A5FB-BFE6396A7D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5650" y="1548000"/>
            <a:ext cx="367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13">
            <a:extLst>
              <a:ext uri="{FF2B5EF4-FFF2-40B4-BE49-F238E27FC236}">
                <a16:creationId xmlns:a16="http://schemas.microsoft.com/office/drawing/2014/main" id="{508097FF-C0D0-439F-ABC5-1197EFCA12F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0092" y="1548000"/>
            <a:ext cx="367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C3BF2CF-196E-4F16-B1B0-FE0429EC9664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BA6AA6-CEAA-4BAD-AA56-43BD1980C247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45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th., billede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6000" y="1548000"/>
            <a:ext cx="367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88000" y="1547812"/>
            <a:ext cx="367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BCE7BB7-3829-4CB8-BE0C-E4DDF43225E1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86FC179-0E11-4B8E-9B1B-2A746AEC6F30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227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lede th., tekst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00" y="6228000"/>
            <a:ext cx="1196638" cy="41238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8000" y="1548000"/>
            <a:ext cx="367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6000" y="1548000"/>
            <a:ext cx="367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2962E00-C500-4153-9B55-0CAB244F1B41}"/>
              </a:ext>
            </a:extLst>
          </p:cNvPr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ACDF165-9559-48B4-A471-8CBDCCA50CE2}"/>
              </a:ext>
            </a:extLst>
          </p:cNvPr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6F4F133-7D0F-4F72-AC2B-53ED162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40000"/>
            <a:ext cx="7704000" cy="756000"/>
          </a:xfrm>
          <a:prstGeom prst="rect">
            <a:avLst/>
          </a:prstGeom>
        </p:spPr>
        <p:txBody>
          <a:bodyPr vert="horz" lIns="0" tIns="0" rIns="0" bIns="0" anchor="t" anchorCtr="0"/>
          <a:lstStyle/>
          <a:p>
            <a:pPr lvl="0" algn="l"/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DE3503-B8F7-49BF-B2B8-B4AA00FB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548000"/>
            <a:ext cx="770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F242A1-9C06-47D8-B059-E29D5327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7052" y="6408000"/>
            <a:ext cx="486251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accent2"/>
                </a:solidFill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921D6A-0145-4EA8-9041-CB237AC9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000" y="6408000"/>
            <a:ext cx="30748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7" r:id="rId10"/>
    <p:sldLayoutId id="2147483686" r:id="rId11"/>
    <p:sldLayoutId id="2147483691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lang="da-DK" sz="2400" b="1" kern="1200" cap="all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2"/>
        </a:buClr>
        <a:buSzPct val="110000"/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92000" indent="-2160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216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96000" indent="-2160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7F519-596C-4E74-AFAE-D31CBE6D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Bestillermøde</a:t>
            </a:r>
            <a:br>
              <a:rPr lang="da-DK" sz="4800" dirty="0"/>
            </a:br>
            <a:r>
              <a:rPr lang="da-DK" sz="4800" dirty="0"/>
              <a:t>13-09-2022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967FE4-4641-4351-A81A-4A094A2B2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Indtægtsdelingsmodel, indeksudvikling og økonomisk udfordring.</a:t>
            </a:r>
          </a:p>
        </p:txBody>
      </p:sp>
    </p:spTree>
    <p:extLst>
      <p:ext uri="{BB962C8B-B14F-4D97-AF65-F5344CB8AC3E}">
        <p14:creationId xmlns:p14="http://schemas.microsoft.com/office/powerpoint/2010/main" val="170553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FABDAF-7106-4880-91E2-855124C5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3" y="1115736"/>
            <a:ext cx="8862114" cy="50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Data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60CBEB1A-9B5B-442C-A1DE-2A40F04A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84" y="2067530"/>
            <a:ext cx="7132431" cy="34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Eksempel på data fra Midttrafik App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412300-34EF-476E-8FB6-C2543A39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498"/>
            <a:ext cx="9144000" cy="1867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31D6491-DCF2-4948-97FE-35A11D472255}"/>
              </a:ext>
            </a:extLst>
          </p:cNvPr>
          <p:cNvSpPr/>
          <p:nvPr/>
        </p:nvSpPr>
        <p:spPr>
          <a:xfrm>
            <a:off x="0" y="2600587"/>
            <a:ext cx="9144000" cy="125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4ABB144-9139-481F-A7F6-24CC23E9D43F}"/>
              </a:ext>
            </a:extLst>
          </p:cNvPr>
          <p:cNvSpPr/>
          <p:nvPr/>
        </p:nvSpPr>
        <p:spPr>
          <a:xfrm>
            <a:off x="0" y="2727233"/>
            <a:ext cx="9144000" cy="125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79667D0-3185-4AB5-A53D-1BF315B733A1}"/>
              </a:ext>
            </a:extLst>
          </p:cNvPr>
          <p:cNvSpPr/>
          <p:nvPr/>
        </p:nvSpPr>
        <p:spPr>
          <a:xfrm>
            <a:off x="1398" y="3592698"/>
            <a:ext cx="9144000" cy="125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B3C25FD-3D1E-4A23-9D53-5DC7795480BA}"/>
              </a:ext>
            </a:extLst>
          </p:cNvPr>
          <p:cNvSpPr/>
          <p:nvPr/>
        </p:nvSpPr>
        <p:spPr>
          <a:xfrm>
            <a:off x="2796" y="4080658"/>
            <a:ext cx="9144000" cy="125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AB0546-90A3-4002-B299-39E963B6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" y="1504108"/>
            <a:ext cx="9034943" cy="45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C7DD5B-B301-4BEF-A320-B073F64A91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0F9A3B-C599-4CB7-9570-F86209EE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Outputmateriale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E70605C-D17B-4CAE-A5B3-504C38E6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92616"/>
              </p:ext>
            </p:extLst>
          </p:nvPr>
        </p:nvGraphicFramePr>
        <p:xfrm>
          <a:off x="1752600" y="1181100"/>
          <a:ext cx="5638800" cy="4495800"/>
        </p:xfrm>
        <a:graphic>
          <a:graphicData uri="http://schemas.openxmlformats.org/drawingml/2006/table">
            <a:tbl>
              <a:tblPr/>
              <a:tblGrid>
                <a:gridCol w="1116343">
                  <a:extLst>
                    <a:ext uri="{9D8B030D-6E8A-4147-A177-3AD203B41FA5}">
                      <a16:colId xmlns:a16="http://schemas.microsoft.com/office/drawing/2014/main" val="2428124798"/>
                    </a:ext>
                  </a:extLst>
                </a:gridCol>
                <a:gridCol w="875314">
                  <a:extLst>
                    <a:ext uri="{9D8B030D-6E8A-4147-A177-3AD203B41FA5}">
                      <a16:colId xmlns:a16="http://schemas.microsoft.com/office/drawing/2014/main" val="1144070895"/>
                    </a:ext>
                  </a:extLst>
                </a:gridCol>
                <a:gridCol w="1116343">
                  <a:extLst>
                    <a:ext uri="{9D8B030D-6E8A-4147-A177-3AD203B41FA5}">
                      <a16:colId xmlns:a16="http://schemas.microsoft.com/office/drawing/2014/main" val="3307353675"/>
                    </a:ext>
                  </a:extLst>
                </a:gridCol>
                <a:gridCol w="1588886">
                  <a:extLst>
                    <a:ext uri="{9D8B030D-6E8A-4147-A177-3AD203B41FA5}">
                      <a16:colId xmlns:a16="http://schemas.microsoft.com/office/drawing/2014/main" val="2587607929"/>
                    </a:ext>
                  </a:extLst>
                </a:gridCol>
                <a:gridCol w="941914">
                  <a:extLst>
                    <a:ext uri="{9D8B030D-6E8A-4147-A177-3AD203B41FA5}">
                      <a16:colId xmlns:a16="http://schemas.microsoft.com/office/drawing/2014/main" val="270500540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Fordeling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042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0666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af opregnet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table_name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4295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kom_navn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mt_midttrafik_app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mt_rejsekort_enkeltbilletter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mt_periodekort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2245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Favrskov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663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Hedensted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414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618.245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700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Holstebro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8732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1.161.013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940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Ikast-Brande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966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Norddjurs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30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5746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1.340.307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42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Ringkøbing-Skjern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767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Silkeborg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727.228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449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Skanderborg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7406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615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1631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Syddjurs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215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051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Aarhus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2.123.697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17.755.534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14.663.461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884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11.775.908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6.542.831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11.947.126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740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Letbane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2.327.421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6.316.823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148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Lemvigbanen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531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Holstebro-Skjern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258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76734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Hovedtotal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2.123.697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39.205.197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8.376.771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38.033.936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0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9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C7DD5B-B301-4BEF-A320-B073F64A91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0F9A3B-C599-4CB7-9570-F86209EE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Outputmateriale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5446AE1-527C-4DEF-93DC-FC52AF68F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35997"/>
              </p:ext>
            </p:extLst>
          </p:nvPr>
        </p:nvGraphicFramePr>
        <p:xfrm>
          <a:off x="1788600" y="1190625"/>
          <a:ext cx="5638800" cy="4476750"/>
        </p:xfrm>
        <a:graphic>
          <a:graphicData uri="http://schemas.openxmlformats.org/drawingml/2006/table">
            <a:tbl>
              <a:tblPr/>
              <a:tblGrid>
                <a:gridCol w="1116343">
                  <a:extLst>
                    <a:ext uri="{9D8B030D-6E8A-4147-A177-3AD203B41FA5}">
                      <a16:colId xmlns:a16="http://schemas.microsoft.com/office/drawing/2014/main" val="1384416324"/>
                    </a:ext>
                  </a:extLst>
                </a:gridCol>
                <a:gridCol w="875314">
                  <a:extLst>
                    <a:ext uri="{9D8B030D-6E8A-4147-A177-3AD203B41FA5}">
                      <a16:colId xmlns:a16="http://schemas.microsoft.com/office/drawing/2014/main" val="3019253991"/>
                    </a:ext>
                  </a:extLst>
                </a:gridCol>
                <a:gridCol w="1116343">
                  <a:extLst>
                    <a:ext uri="{9D8B030D-6E8A-4147-A177-3AD203B41FA5}">
                      <a16:colId xmlns:a16="http://schemas.microsoft.com/office/drawing/2014/main" val="1670539777"/>
                    </a:ext>
                  </a:extLst>
                </a:gridCol>
                <a:gridCol w="1588886">
                  <a:extLst>
                    <a:ext uri="{9D8B030D-6E8A-4147-A177-3AD203B41FA5}">
                      <a16:colId xmlns:a16="http://schemas.microsoft.com/office/drawing/2014/main" val="729683198"/>
                    </a:ext>
                  </a:extLst>
                </a:gridCol>
                <a:gridCol w="941914">
                  <a:extLst>
                    <a:ext uri="{9D8B030D-6E8A-4147-A177-3AD203B41FA5}">
                      <a16:colId xmlns:a16="http://schemas.microsoft.com/office/drawing/2014/main" val="114832996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Fordeling i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976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3120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af opregnet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table_name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566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kom_navn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mt_midttrafik_app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mt_rejsekort_enkeltbilletter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mt_periodekort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47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Favrskov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947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Hedensted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05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781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Holstebro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388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63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Ikast-Brande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851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Norddjurs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27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091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3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Ringkøbing-Skjern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0980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Silkeborg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415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Skanderborg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5040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875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2107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Syddjurs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865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Viborg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460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Aarhus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31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7077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Letbane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435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Lemvigbanen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1999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Holstebro-Skjern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26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802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Hovedtotal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6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4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C7DD5B-B301-4BEF-A320-B073F64A91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0F9A3B-C599-4CB7-9570-F86209EE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Outputmateriale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2DD278F-EA81-44F4-A600-1B329C43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328737"/>
            <a:ext cx="35814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4327734-A494-4F82-856C-8372008C40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7C0AFE-9964-47CC-B721-98DAB787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Konsekvenserne af indtægtsdelingsmodellen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8611895-54F8-4FE5-A5B2-45B067C9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12" y="2029929"/>
            <a:ext cx="6124575" cy="4248150"/>
          </a:xfrm>
          <a:prstGeom prst="rect">
            <a:avLst/>
          </a:prstGeom>
        </p:spPr>
      </p:pic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0F2104AD-2071-413A-ADD6-E420C6AF443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5650" y="1548000"/>
            <a:ext cx="7704138" cy="4500000"/>
          </a:xfrm>
        </p:spPr>
        <p:txBody>
          <a:bodyPr/>
          <a:lstStyle/>
          <a:p>
            <a:r>
              <a:rPr lang="da-DK" dirty="0"/>
              <a:t>Dynamisk model, ikke statisk</a:t>
            </a:r>
          </a:p>
        </p:txBody>
      </p:sp>
    </p:spTree>
    <p:extLst>
      <p:ext uri="{BB962C8B-B14F-4D97-AF65-F5344CB8AC3E}">
        <p14:creationId xmlns:p14="http://schemas.microsoft.com/office/powerpoint/2010/main" val="289834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4327734-A494-4F82-856C-8372008C40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7C0AFE-9964-47CC-B721-98DAB787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Konsekvenserne af indtægtsdelingsmodellen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50A1CFB-A1D6-4812-9855-3A61596E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22" y="1498214"/>
            <a:ext cx="6180355" cy="45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7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4327734-A494-4F82-856C-8372008C40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C3518E-3686-4E31-8BA1-CAF9FCB5B70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Budget</a:t>
            </a:r>
          </a:p>
          <a:p>
            <a:pPr lvl="1"/>
            <a:r>
              <a:rPr lang="da-DK" dirty="0"/>
              <a:t>Seneste kvartal + 3 løbende kvartaler</a:t>
            </a:r>
          </a:p>
          <a:p>
            <a:pPr lvl="2"/>
            <a:r>
              <a:rPr lang="da-DK" dirty="0"/>
              <a:t>Revideres ikke som udgangspunkt, men kan dog godt ændres i 2. behandlingen</a:t>
            </a:r>
          </a:p>
          <a:p>
            <a:pPr lvl="1"/>
            <a:endParaRPr lang="da-DK" dirty="0"/>
          </a:p>
          <a:p>
            <a:r>
              <a:rPr lang="da-DK" dirty="0"/>
              <a:t>Forventet regnskab</a:t>
            </a:r>
          </a:p>
          <a:p>
            <a:pPr lvl="1"/>
            <a:r>
              <a:rPr lang="da-DK" dirty="0"/>
              <a:t>Seneste kvartal + 3 løbende kvartaler</a:t>
            </a:r>
          </a:p>
          <a:p>
            <a:pPr lvl="1"/>
            <a:endParaRPr lang="da-DK" dirty="0"/>
          </a:p>
          <a:p>
            <a:r>
              <a:rPr lang="da-DK" dirty="0"/>
              <a:t>Regnskab</a:t>
            </a:r>
          </a:p>
          <a:p>
            <a:pPr lvl="1"/>
            <a:r>
              <a:rPr lang="da-DK" dirty="0"/>
              <a:t>Altid baseret på indtægtsdata fra det pågældende år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7C0AFE-9964-47CC-B721-98DAB787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Principper bag indtægtsdelingsmodellen</a:t>
            </a:r>
          </a:p>
        </p:txBody>
      </p:sp>
    </p:spTree>
    <p:extLst>
      <p:ext uri="{BB962C8B-B14F-4D97-AF65-F5344CB8AC3E}">
        <p14:creationId xmlns:p14="http://schemas.microsoft.com/office/powerpoint/2010/main" val="311626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BC887C-EDE0-41E3-A828-6031E26BA4E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278378-20F0-4B95-8C81-8465D526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6A0699-4D93-4D2E-8691-53EDE5361B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dirty="0"/>
              <a:t>Velkommen</a:t>
            </a:r>
          </a:p>
          <a:p>
            <a:r>
              <a:rPr lang="da-DK" dirty="0"/>
              <a:t>Indtægtsdelingsmodel</a:t>
            </a:r>
          </a:p>
          <a:p>
            <a:r>
              <a:rPr lang="da-DK" dirty="0"/>
              <a:t>Indeksudvikling</a:t>
            </a:r>
          </a:p>
          <a:p>
            <a:r>
              <a:rPr lang="da-DK" dirty="0"/>
              <a:t>Økonomisk udfordring 2022-2023</a:t>
            </a:r>
          </a:p>
          <a:p>
            <a:r>
              <a:rPr lang="da-DK" dirty="0"/>
              <a:t>Tillægsbevilling og foreløbig afregning</a:t>
            </a:r>
          </a:p>
          <a:p>
            <a:r>
              <a:rPr lang="da-DK" dirty="0"/>
              <a:t>Spørgsmål og afrunding</a:t>
            </a:r>
          </a:p>
        </p:txBody>
      </p:sp>
    </p:spTree>
    <p:extLst>
      <p:ext uri="{BB962C8B-B14F-4D97-AF65-F5344CB8AC3E}">
        <p14:creationId xmlns:p14="http://schemas.microsoft.com/office/powerpoint/2010/main" val="75162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84CDB0C-3A0D-401E-B99A-9BCBF9E1C4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039" r="73"/>
          <a:stretch/>
        </p:blipFill>
        <p:spPr>
          <a:xfrm>
            <a:off x="0" y="-2"/>
            <a:ext cx="9144000" cy="685800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6383BE-3724-49EC-BC2F-85EBA0DC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Indeks-udvikling</a:t>
            </a:r>
          </a:p>
        </p:txBody>
      </p:sp>
    </p:spTree>
    <p:extLst>
      <p:ext uri="{BB962C8B-B14F-4D97-AF65-F5344CB8AC3E}">
        <p14:creationId xmlns:p14="http://schemas.microsoft.com/office/powerpoint/2010/main" val="138785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b="0" i="0" baseline="0" dirty="0">
                <a:effectLst/>
              </a:rPr>
              <a:t>Udvikling i indeks (maj-2021=100)</a:t>
            </a:r>
            <a:endParaRPr lang="da-DK" dirty="0"/>
          </a:p>
        </p:txBody>
      </p:sp>
      <p:graphicFrame>
        <p:nvGraphicFramePr>
          <p:cNvPr id="12" name="Pladsholder til indhold 11">
            <a:extLst>
              <a:ext uri="{FF2B5EF4-FFF2-40B4-BE49-F238E27FC236}">
                <a16:creationId xmlns:a16="http://schemas.microsoft.com/office/drawing/2014/main" id="{51EDAEEF-5D65-4EC3-9B17-246FFCAA7B76}"/>
              </a:ext>
            </a:extLst>
          </p:cNvPr>
          <p:cNvGraphicFramePr>
            <a:graphicFrameLocks noGrp="1"/>
          </p:cNvGraphicFramePr>
          <p:nvPr>
            <p:ph sz="quarter" idx="22"/>
          </p:nvPr>
        </p:nvGraphicFramePr>
        <p:xfrm>
          <a:off x="755650" y="1363112"/>
          <a:ext cx="7704138" cy="475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B05BAB44-6E18-4EEC-BD03-74C01DE01C33}"/>
              </a:ext>
            </a:extLst>
          </p:cNvPr>
          <p:cNvSpPr txBox="1">
            <a:spLocks/>
          </p:cNvSpPr>
          <p:nvPr/>
        </p:nvSpPr>
        <p:spPr>
          <a:xfrm>
            <a:off x="755999" y="1057706"/>
            <a:ext cx="7668069" cy="30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SzPct val="110000"/>
              <a:buFont typeface="Arial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0000" indent="-216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Stiplede linjer er skøn. Gasindeks for september er ikke offentliggjort.</a:t>
            </a:r>
          </a:p>
        </p:txBody>
      </p:sp>
    </p:spTree>
    <p:extLst>
      <p:ext uri="{BB962C8B-B14F-4D97-AF65-F5344CB8AC3E}">
        <p14:creationId xmlns:p14="http://schemas.microsoft.com/office/powerpoint/2010/main" val="207986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BFD33FF-3F48-4108-8926-4B6BD35DCEF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B61A62-1464-4CCB-B138-22A463140234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Ændring ml. 2,8-21% ift. budget. </a:t>
            </a:r>
          </a:p>
          <a:p>
            <a:pPr lvl="1"/>
            <a:r>
              <a:rPr lang="da-DK" dirty="0"/>
              <a:t>Samlet økonomisk effekt på +145,4 mio. kr.</a:t>
            </a:r>
          </a:p>
          <a:p>
            <a:r>
              <a:rPr lang="da-DK" dirty="0"/>
              <a:t>Ændring ml. 1-3,9% ift. tillægsbevilling.</a:t>
            </a:r>
          </a:p>
          <a:p>
            <a:pPr lvl="1"/>
            <a:r>
              <a:rPr lang="da-DK" dirty="0"/>
              <a:t>Samlet økonomisk effekt på +58,8 mio. kr.</a:t>
            </a:r>
          </a:p>
          <a:p>
            <a:r>
              <a:rPr lang="da-DK" dirty="0"/>
              <a:t>Orientering om økonomisk situation på bestyrelsesmøde</a:t>
            </a:r>
          </a:p>
          <a:p>
            <a:pPr lvl="1"/>
            <a:r>
              <a:rPr lang="da-DK" dirty="0"/>
              <a:t>Grundlag er indeksskøn jf. august</a:t>
            </a:r>
          </a:p>
          <a:p>
            <a:pPr lvl="1"/>
            <a:r>
              <a:rPr lang="da-DK" dirty="0"/>
              <a:t>September giver et lille fald på 1,3 mio. kr. </a:t>
            </a:r>
          </a:p>
          <a:p>
            <a:pPr lvl="1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BA0AE4-2932-4A5C-99ED-000B17CB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Indeksudvikling 2022 (Bus)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85179AF-67AC-4589-9C32-00A17541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" y="1549662"/>
            <a:ext cx="6935724" cy="13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BFD33FF-3F48-4108-8926-4B6BD35DCEF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B61A62-1464-4CCB-B138-22A463140234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Gasindeks faldet -3,4%. Øvrige steget ml. 1,6-5,7%.</a:t>
            </a:r>
          </a:p>
          <a:p>
            <a:pPr lvl="1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BA0AE4-2932-4A5C-99ED-000B17CB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Indeksudvikling 2023 (Bus)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76FA33-56AE-45A2-90CB-08C60B5B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46" y="1549662"/>
            <a:ext cx="4293108" cy="13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1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8F3F57F1-8B58-4775-B9FB-7F77EBAC3E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5471" r="9406"/>
          <a:stretch/>
        </p:blipFill>
        <p:spPr>
          <a:xfrm>
            <a:off x="0" y="0"/>
            <a:ext cx="9144000" cy="686638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EAE13BA-AAFD-4D40-8B7F-523E6384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udfordring</a:t>
            </a:r>
          </a:p>
        </p:txBody>
      </p:sp>
    </p:spTree>
    <p:extLst>
      <p:ext uri="{BB962C8B-B14F-4D97-AF65-F5344CB8AC3E}">
        <p14:creationId xmlns:p14="http://schemas.microsoft.com/office/powerpoint/2010/main" val="5816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B647C6-BA7E-48A1-822D-2B07E91989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A3F985-4DAE-4316-811D-CC602C3240A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Orientering til bestyrelsen på mødet d. 9. september.</a:t>
            </a:r>
          </a:p>
          <a:p>
            <a:r>
              <a:rPr lang="da-DK" dirty="0"/>
              <a:t>Opdatering på effekt af manglende kompensation samt stigende indeks.</a:t>
            </a:r>
          </a:p>
          <a:p>
            <a:r>
              <a:rPr lang="da-DK" dirty="0"/>
              <a:t>Sammenlignet med budget 2022 (forudsat fuld kompensation) er der en samlet merudgift på 255,2 mio. kr. (</a:t>
            </a:r>
            <a:r>
              <a:rPr lang="da-DK" dirty="0" err="1"/>
              <a:t>MT’s</a:t>
            </a:r>
            <a:r>
              <a:rPr lang="da-DK" dirty="0"/>
              <a:t> ejere)</a:t>
            </a:r>
          </a:p>
          <a:p>
            <a:pPr lvl="1"/>
            <a:r>
              <a:rPr lang="da-DK" dirty="0"/>
              <a:t>Manglende kompensation: 67,6 mio. kr.</a:t>
            </a:r>
          </a:p>
          <a:p>
            <a:pPr lvl="1"/>
            <a:r>
              <a:rPr lang="da-DK" dirty="0"/>
              <a:t>Indekseffekt (bus og Flex): 165,1 mio. kr.</a:t>
            </a:r>
          </a:p>
          <a:p>
            <a:pPr lvl="1"/>
            <a:r>
              <a:rPr lang="da-DK" dirty="0"/>
              <a:t>Øvrige ændringer: 22,4 mio. kr. (er specificeret i FR1)</a:t>
            </a:r>
          </a:p>
          <a:p>
            <a:r>
              <a:rPr lang="da-DK" dirty="0"/>
              <a:t>Midttrafik og øvrige trafikselskaber indberetter løbende konsekvenser til Trafikstyrelsen, KL og DR. </a:t>
            </a:r>
          </a:p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90001F-B653-433B-871D-7113F786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udfordring 2022</a:t>
            </a:r>
          </a:p>
        </p:txBody>
      </p:sp>
    </p:spTree>
    <p:extLst>
      <p:ext uri="{BB962C8B-B14F-4D97-AF65-F5344CB8AC3E}">
        <p14:creationId xmlns:p14="http://schemas.microsoft.com/office/powerpoint/2010/main" val="340142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F5E774D-4E12-41B1-9E8C-462D6B0BB9A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665428-4DE7-494E-9762-3D23C05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udfordring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D4F22-3165-42CD-A0CD-31E8EE6F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48425"/>
            <a:ext cx="6143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6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B647C6-BA7E-48A1-822D-2B07E91989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A3F985-4DAE-4316-811D-CC602C3240A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Udfordring fra indeks og indtægtstab på 312,4 mio. kr. (sammenlignet med B22).</a:t>
            </a:r>
          </a:p>
          <a:p>
            <a:r>
              <a:rPr lang="da-DK" dirty="0"/>
              <a:t>Indeksudfordring på i alt 252,2 mio. kr. </a:t>
            </a:r>
          </a:p>
          <a:p>
            <a:pPr lvl="1"/>
            <a:r>
              <a:rPr lang="da-DK" dirty="0"/>
              <a:t>Bus: 223,2 mio. kr. (+55,8 mio. kr. fra B23)</a:t>
            </a:r>
          </a:p>
          <a:p>
            <a:pPr lvl="1"/>
            <a:r>
              <a:rPr lang="da-DK" dirty="0"/>
              <a:t>Flex: 29 mio. kr. (+1,2 mio. kr. fra B23)</a:t>
            </a:r>
          </a:p>
          <a:p>
            <a:r>
              <a:rPr lang="da-DK" dirty="0"/>
              <a:t>Indtægtstab 8%: 60,2 mio. kr. </a:t>
            </a:r>
          </a:p>
          <a:p>
            <a:r>
              <a:rPr lang="da-DK" dirty="0"/>
              <a:t>Forbehold for indeksreguleringer. Ved væsentlige ændringer vil budgettet blive tilrettet. </a:t>
            </a:r>
          </a:p>
          <a:p>
            <a:r>
              <a:rPr lang="da-DK" dirty="0"/>
              <a:t>Indtægtstab vil revideres hvis efteråret viser markant positiv eller negativ udvikling.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E90001F-B653-433B-871D-7113F786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udfordring 2023</a:t>
            </a:r>
          </a:p>
        </p:txBody>
      </p:sp>
    </p:spTree>
    <p:extLst>
      <p:ext uri="{BB962C8B-B14F-4D97-AF65-F5344CB8AC3E}">
        <p14:creationId xmlns:p14="http://schemas.microsoft.com/office/powerpoint/2010/main" val="2245785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F5E774D-4E12-41B1-9E8C-462D6B0BB9A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665428-4DE7-494E-9762-3D23C05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udfordring 2023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D1CDF36-0D0E-C203-5D9F-2C309CB5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18488"/>
            <a:ext cx="624840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tekst, elektronik&#10;&#10;Automatisk genereret beskrivelse">
            <a:extLst>
              <a:ext uri="{FF2B5EF4-FFF2-40B4-BE49-F238E27FC236}">
                <a16:creationId xmlns:a16="http://schemas.microsoft.com/office/drawing/2014/main" id="{D6D2147B-5557-4054-A52E-FE48656B1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1BCAD02-047A-46E8-BE10-93764FA9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4493749"/>
            <a:ext cx="8329546" cy="1476000"/>
          </a:xfrm>
        </p:spPr>
        <p:txBody>
          <a:bodyPr/>
          <a:lstStyle/>
          <a:p>
            <a:r>
              <a:rPr lang="da-DK" dirty="0"/>
              <a:t>Tillægsbevilling og Foreløbig afregning 2022</a:t>
            </a:r>
          </a:p>
        </p:txBody>
      </p:sp>
    </p:spTree>
    <p:extLst>
      <p:ext uri="{BB962C8B-B14F-4D97-AF65-F5344CB8AC3E}">
        <p14:creationId xmlns:p14="http://schemas.microsoft.com/office/powerpoint/2010/main" val="168198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C5B3C47A-4085-4F17-83EB-AC14278324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837" r="8817"/>
          <a:stretch/>
        </p:blipFill>
        <p:spPr>
          <a:xfrm>
            <a:off x="0" y="-2"/>
            <a:ext cx="9144000" cy="685800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CD74D16-C21A-4EBE-8AA8-DB3E3EE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4493749"/>
            <a:ext cx="5950556" cy="1476000"/>
          </a:xfrm>
        </p:spPr>
        <p:txBody>
          <a:bodyPr/>
          <a:lstStyle/>
          <a:p>
            <a:r>
              <a:rPr lang="da-DK"/>
              <a:t>Indtægtsdelings-model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9247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Foreløbig afregning laves efter forventet regnskab i oktober/november.</a:t>
            </a:r>
          </a:p>
          <a:p>
            <a:r>
              <a:rPr lang="da-DK" dirty="0"/>
              <a:t>Afregnes sammen med aconto for december. </a:t>
            </a:r>
          </a:p>
          <a:p>
            <a:r>
              <a:rPr lang="da-DK" dirty="0"/>
              <a:t>Tillægsbevilling fratrækkes merforbrug inden afregning.</a:t>
            </a:r>
          </a:p>
          <a:p>
            <a:r>
              <a:rPr lang="da-DK" dirty="0"/>
              <a:t>Endelig afregning sker i 2023 efter godkendelse af regnskab 2022.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Tillægsbevilling og foreløbig afregning</a:t>
            </a:r>
          </a:p>
        </p:txBody>
      </p:sp>
    </p:spTree>
    <p:extLst>
      <p:ext uri="{BB962C8B-B14F-4D97-AF65-F5344CB8AC3E}">
        <p14:creationId xmlns:p14="http://schemas.microsoft.com/office/powerpoint/2010/main" val="1119310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59A6806F-E6C7-40BE-B7C3-8BB8767A44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5533" r="5533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054B11D-6BB9-4724-BBA0-1BE1A0DB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2567458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FBB83A-0B6B-41C6-A694-02EE888CB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999" y="2426624"/>
            <a:ext cx="6925851" cy="1944000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11372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7B06F93-F060-4B08-A3E5-C60ECF2FB34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F89F81-28C2-49E1-8961-C5BE87D79A8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  <a:p>
            <a:pPr lvl="1"/>
            <a:r>
              <a:rPr lang="da-DK" dirty="0"/>
              <a:t>Fordelingsprincipper</a:t>
            </a:r>
          </a:p>
          <a:p>
            <a:pPr lvl="1"/>
            <a:r>
              <a:rPr lang="da-DK" dirty="0"/>
              <a:t>Eksempel på input-data fra Midttrafik app</a:t>
            </a:r>
          </a:p>
          <a:p>
            <a:pPr lvl="1"/>
            <a:endParaRPr lang="da-DK" dirty="0"/>
          </a:p>
          <a:p>
            <a:r>
              <a:rPr lang="da-DK" dirty="0"/>
              <a:t>Outputmateriale</a:t>
            </a:r>
          </a:p>
          <a:p>
            <a:endParaRPr lang="da-DK" dirty="0"/>
          </a:p>
          <a:p>
            <a:r>
              <a:rPr lang="da-DK" dirty="0"/>
              <a:t>Konsekvenser af indtægtsdelingsmodellen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A09C0D-9EE7-4FDB-8BAF-AB042B37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Indtægtsdelingsmodel</a:t>
            </a:r>
          </a:p>
        </p:txBody>
      </p:sp>
    </p:spTree>
    <p:extLst>
      <p:ext uri="{BB962C8B-B14F-4D97-AF65-F5344CB8AC3E}">
        <p14:creationId xmlns:p14="http://schemas.microsoft.com/office/powerpoint/2010/main" val="131191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CD6894-B97C-4B85-AC2F-9002FBE5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304925"/>
            <a:ext cx="63150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Fordelingsprincipper</a:t>
            </a:r>
          </a:p>
          <a:p>
            <a:endParaRPr lang="da-DK" dirty="0"/>
          </a:p>
          <a:p>
            <a:pPr marL="288000" lvl="1" indent="0">
              <a:buNone/>
            </a:pPr>
            <a:r>
              <a:rPr lang="da-DK" dirty="0">
                <a:effectLst/>
                <a:latin typeface="Arial" panose="020B0604020202020204" pitchFamily="34" charset="0"/>
              </a:rPr>
              <a:t>Princip 1 – Information fra kort/billet er tilstrækkelig til at lave fordelingen.</a:t>
            </a:r>
          </a:p>
          <a:p>
            <a:pPr marL="288000" lvl="1" indent="0">
              <a:buNone/>
            </a:pPr>
            <a:endParaRPr lang="da-DK" dirty="0"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</a:rPr>
              <a:t>Rejsekort </a:t>
            </a:r>
            <a:r>
              <a:rPr lang="da-DK" dirty="0" err="1">
                <a:latin typeface="Arial" panose="020B0604020202020204" pitchFamily="34" charset="0"/>
              </a:rPr>
              <a:t>classic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</p:spTree>
    <p:extLst>
      <p:ext uri="{BB962C8B-B14F-4D97-AF65-F5344CB8AC3E}">
        <p14:creationId xmlns:p14="http://schemas.microsoft.com/office/powerpoint/2010/main" val="174327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Fordelingsprincipper</a:t>
            </a:r>
          </a:p>
          <a:p>
            <a:endParaRPr lang="da-DK" dirty="0"/>
          </a:p>
          <a:p>
            <a:pPr marL="288000" lvl="1" indent="0">
              <a:buNone/>
            </a:pPr>
            <a:r>
              <a:rPr lang="da-DK" dirty="0">
                <a:effectLst/>
                <a:latin typeface="Arial" panose="020B0604020202020204" pitchFamily="34" charset="0"/>
              </a:rPr>
              <a:t>Princip 2 – Informationen fra kort/billet gør det muligt at fastlægge rejsen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ud fra opslag i Rejseplanen. Findes der kun én rejsemulighed kan indtægten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fordeles direkte. Findes der flere rejsemuligheder, benyttes data fra Rejse-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kort til at fordele benyttelsen af de forskellige rejsemuligheder. </a:t>
            </a:r>
          </a:p>
          <a:p>
            <a:pPr marL="288000" lvl="1" indent="0">
              <a:buNone/>
            </a:pPr>
            <a:endParaRPr lang="da-DK" dirty="0">
              <a:latin typeface="Arial" panose="020B0604020202020204" pitchFamily="34" charset="0"/>
            </a:endParaRPr>
          </a:p>
          <a:p>
            <a:pPr lvl="2"/>
            <a:r>
              <a:rPr lang="da-DK" dirty="0"/>
              <a:t>F.eks. Periode- og skolekort</a:t>
            </a:r>
          </a:p>
          <a:p>
            <a:pPr lvl="3"/>
            <a:endParaRPr lang="da-DK" dirty="0"/>
          </a:p>
          <a:p>
            <a:pPr lvl="2"/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</p:spTree>
    <p:extLst>
      <p:ext uri="{BB962C8B-B14F-4D97-AF65-F5344CB8AC3E}">
        <p14:creationId xmlns:p14="http://schemas.microsoft.com/office/powerpoint/2010/main" val="25379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Fordelingsprincipper</a:t>
            </a:r>
          </a:p>
          <a:p>
            <a:endParaRPr lang="da-DK" dirty="0"/>
          </a:p>
          <a:p>
            <a:pPr marL="288000" lvl="1" indent="0">
              <a:buNone/>
            </a:pPr>
            <a:r>
              <a:rPr lang="da-DK" dirty="0">
                <a:effectLst/>
                <a:latin typeface="Arial" panose="020B0604020202020204" pitchFamily="34" charset="0"/>
              </a:rPr>
              <a:t>Princip 3 – Informationen fra kort/billet er ikke tilstrækkelig til, at mulige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rejseruter kun kan fastlægges ved hjælp af Rejsekortdata. Det kan eksem-</a:t>
            </a:r>
            <a:br>
              <a:rPr lang="da-DK" dirty="0"/>
            </a:br>
            <a:r>
              <a:rPr lang="da-DK" dirty="0" err="1">
                <a:effectLst/>
                <a:latin typeface="Arial" panose="020B0604020202020204" pitchFamily="34" charset="0"/>
              </a:rPr>
              <a:t>pelvis</a:t>
            </a:r>
            <a:r>
              <a:rPr lang="da-DK" dirty="0">
                <a:effectLst/>
                <a:latin typeface="Arial" panose="020B0604020202020204" pitchFamily="34" charset="0"/>
              </a:rPr>
              <a:t> være en 2-zoners billet købt i en bus i zone 410 (Herning), hvor rej-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ser på Rejsekort bruges til at fastlægge hvilke mulige rejseveje, der kan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gennemføres fra det aktuelle stoppested/zone med en given rejselængde.</a:t>
            </a:r>
          </a:p>
          <a:p>
            <a:pPr marL="288000" lvl="1" indent="0">
              <a:buNone/>
            </a:pP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F.eks. Midttrafik App</a:t>
            </a:r>
          </a:p>
          <a:p>
            <a:pPr marL="288000" lvl="1" indent="0">
              <a:buNone/>
            </a:pPr>
            <a:endParaRPr lang="da-DK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</p:spTree>
    <p:extLst>
      <p:ext uri="{BB962C8B-B14F-4D97-AF65-F5344CB8AC3E}">
        <p14:creationId xmlns:p14="http://schemas.microsoft.com/office/powerpoint/2010/main" val="335847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E601F-98D3-4218-80C0-336A86596E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D22806-DC6D-469B-AE16-CFBF97B2A97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a-DK" dirty="0"/>
              <a:t>Fordelingsprincipper</a:t>
            </a:r>
          </a:p>
          <a:p>
            <a:endParaRPr lang="da-DK" dirty="0"/>
          </a:p>
          <a:p>
            <a:pPr marL="288000" lvl="1" indent="0">
              <a:buNone/>
            </a:pPr>
            <a:r>
              <a:rPr lang="da-DK" dirty="0">
                <a:effectLst/>
                <a:latin typeface="Arial" panose="020B0604020202020204" pitchFamily="34" charset="0"/>
              </a:rPr>
              <a:t>Princip 4 – Kort og billetter, der ikke kan fordeles efter princip 1-3. Det er</a:t>
            </a:r>
            <a:br>
              <a:rPr lang="da-DK" dirty="0"/>
            </a:br>
            <a:r>
              <a:rPr lang="da-DK" dirty="0">
                <a:effectLst/>
                <a:latin typeface="Arial" panose="020B0604020202020204" pitchFamily="34" charset="0"/>
              </a:rPr>
              <a:t>billetter, hvor oplysninger om rejsen er ikke eksisterende.</a:t>
            </a:r>
          </a:p>
          <a:p>
            <a:pPr marL="288000" lvl="1" indent="0">
              <a:buNone/>
            </a:pPr>
            <a:endParaRPr lang="da-DK" dirty="0">
              <a:latin typeface="Arial" panose="020B0604020202020204" pitchFamily="34" charset="0"/>
            </a:endParaRPr>
          </a:p>
          <a:p>
            <a:pPr lvl="2"/>
            <a:r>
              <a:rPr lang="da-DK" dirty="0">
                <a:latin typeface="Arial" panose="020B0604020202020204" pitchFamily="34" charset="0"/>
              </a:rPr>
              <a:t>F.eks. S</a:t>
            </a:r>
            <a:r>
              <a:rPr lang="da-DK" dirty="0">
                <a:effectLst/>
                <a:latin typeface="Arial" panose="020B0604020202020204" pitchFamily="34" charset="0"/>
              </a:rPr>
              <a:t>oldaterkort, BAAS og Bus &amp; Tog omstigere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694D1C2-5B13-497F-90CE-ED8AE8B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Inputmateriale</a:t>
            </a:r>
          </a:p>
        </p:txBody>
      </p:sp>
    </p:spTree>
    <p:extLst>
      <p:ext uri="{BB962C8B-B14F-4D97-AF65-F5344CB8AC3E}">
        <p14:creationId xmlns:p14="http://schemas.microsoft.com/office/powerpoint/2010/main" val="3275173370"/>
      </p:ext>
    </p:extLst>
  </p:cSld>
  <p:clrMapOvr>
    <a:masterClrMapping/>
  </p:clrMapOvr>
</p:sld>
</file>

<file path=ppt/theme/theme1.xml><?xml version="1.0" encoding="utf-8"?>
<a:theme xmlns:a="http://schemas.openxmlformats.org/drawingml/2006/main" name="Midttrafik tema">
  <a:themeElements>
    <a:clrScheme name="Midttrafik">
      <a:dk1>
        <a:sysClr val="windowText" lastClr="000000"/>
      </a:dk1>
      <a:lt1>
        <a:sysClr val="window" lastClr="FFFFFF"/>
      </a:lt1>
      <a:dk2>
        <a:srgbClr val="DACDCC"/>
      </a:dk2>
      <a:lt2>
        <a:srgbClr val="E9D7A4"/>
      </a:lt2>
      <a:accent1>
        <a:srgbClr val="9B1C18"/>
      </a:accent1>
      <a:accent2>
        <a:srgbClr val="5C656F"/>
      </a:accent2>
      <a:accent3>
        <a:srgbClr val="A1BABC"/>
      </a:accent3>
      <a:accent4>
        <a:srgbClr val="D3DADF"/>
      </a:accent4>
      <a:accent5>
        <a:srgbClr val="96A4AE"/>
      </a:accent5>
      <a:accent6>
        <a:srgbClr val="96B0C0"/>
      </a:accent6>
      <a:hlink>
        <a:srgbClr val="5C656F"/>
      </a:hlink>
      <a:folHlink>
        <a:srgbClr val="5C656F"/>
      </a:folHlink>
    </a:clrScheme>
    <a:fontScheme name="Midttrafik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_PowerPoint_4_3.potx" id="{062168C0-DB39-406E-B899-92095C410B1C}" vid="{A067B9BF-91EF-42F7-9C41-4F8F7C1B2B87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MT_PowerPoint_4_3</Template>
  <TotalTime>593</TotalTime>
  <Words>1040</Words>
  <Application>Microsoft Office PowerPoint</Application>
  <PresentationFormat>Skærmshow (4:3)</PresentationFormat>
  <Paragraphs>369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Midttrafik tema</vt:lpstr>
      <vt:lpstr>Bestillermøde 13-09-2022</vt:lpstr>
      <vt:lpstr>Agenda</vt:lpstr>
      <vt:lpstr>Indtægtsdelings-model</vt:lpstr>
      <vt:lpstr>Indtægtsdelingsmodel</vt:lpstr>
      <vt:lpstr>Inputmateriale</vt:lpstr>
      <vt:lpstr>Inputmateriale</vt:lpstr>
      <vt:lpstr>Inputmateriale</vt:lpstr>
      <vt:lpstr>Inputmateriale</vt:lpstr>
      <vt:lpstr>Inputmateriale</vt:lpstr>
      <vt:lpstr>Inputmateriale</vt:lpstr>
      <vt:lpstr>Inputmateriale</vt:lpstr>
      <vt:lpstr>Inputmateriale</vt:lpstr>
      <vt:lpstr>Inputmateriale</vt:lpstr>
      <vt:lpstr>Outputmateriale</vt:lpstr>
      <vt:lpstr>Outputmateriale</vt:lpstr>
      <vt:lpstr>Outputmateriale</vt:lpstr>
      <vt:lpstr>Konsekvenserne af indtægtsdelingsmodellen</vt:lpstr>
      <vt:lpstr>Konsekvenserne af indtægtsdelingsmodellen</vt:lpstr>
      <vt:lpstr>Principper bag indtægtsdelingsmodellen</vt:lpstr>
      <vt:lpstr>Indeks-udvikling</vt:lpstr>
      <vt:lpstr>Udvikling i indeks (maj-2021=100)</vt:lpstr>
      <vt:lpstr>Indeksudvikling 2022 (Bus)</vt:lpstr>
      <vt:lpstr>Indeksudvikling 2023 (Bus)</vt:lpstr>
      <vt:lpstr>Økonomisk udfordring</vt:lpstr>
      <vt:lpstr>Økonomisk udfordring 2022</vt:lpstr>
      <vt:lpstr>Økonomisk udfordring 2022</vt:lpstr>
      <vt:lpstr>Økonomisk udfordring 2023</vt:lpstr>
      <vt:lpstr>Økonomisk udfordring 2023</vt:lpstr>
      <vt:lpstr>Tillægsbevilling og Foreløbig afregning 2022</vt:lpstr>
      <vt:lpstr>Tillægsbevilling og foreløbig afregning</vt:lpstr>
      <vt:lpstr>Spørgsmål?</vt:lpstr>
      <vt:lpstr>PowerPoint-præsentation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Bestillermøde 30-08-2022</dc:title>
  <dc:creator>Tim Callesen</dc:creator>
  <cp:lastModifiedBy>Tim Callesen</cp:lastModifiedBy>
  <cp:revision>18</cp:revision>
  <dcterms:created xsi:type="dcterms:W3CDTF">2022-08-25T12:57:59Z</dcterms:created>
  <dcterms:modified xsi:type="dcterms:W3CDTF">2022-09-13T09:13:09Z</dcterms:modified>
</cp:coreProperties>
</file>