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 id="2147483666" r:id="rId2"/>
  </p:sldMasterIdLst>
  <p:notesMasterIdLst>
    <p:notesMasterId r:id="rId40"/>
  </p:notesMasterIdLst>
  <p:handoutMasterIdLst>
    <p:handoutMasterId r:id="rId41"/>
  </p:handoutMasterIdLst>
  <p:sldIdLst>
    <p:sldId id="331" r:id="rId3"/>
    <p:sldId id="366" r:id="rId4"/>
    <p:sldId id="367" r:id="rId5"/>
    <p:sldId id="368" r:id="rId6"/>
    <p:sldId id="345" r:id="rId7"/>
    <p:sldId id="346" r:id="rId8"/>
    <p:sldId id="348" r:id="rId9"/>
    <p:sldId id="347" r:id="rId10"/>
    <p:sldId id="371" r:id="rId11"/>
    <p:sldId id="383" r:id="rId12"/>
    <p:sldId id="384" r:id="rId13"/>
    <p:sldId id="464" r:id="rId14"/>
    <p:sldId id="465" r:id="rId15"/>
    <p:sldId id="466" r:id="rId16"/>
    <p:sldId id="467" r:id="rId17"/>
    <p:sldId id="389" r:id="rId18"/>
    <p:sldId id="469" r:id="rId19"/>
    <p:sldId id="470" r:id="rId20"/>
    <p:sldId id="472" r:id="rId21"/>
    <p:sldId id="473" r:id="rId22"/>
    <p:sldId id="454" r:id="rId23"/>
    <p:sldId id="439" r:id="rId24"/>
    <p:sldId id="440" r:id="rId25"/>
    <p:sldId id="455" r:id="rId26"/>
    <p:sldId id="446" r:id="rId27"/>
    <p:sldId id="447" r:id="rId28"/>
    <p:sldId id="354" r:id="rId29"/>
    <p:sldId id="437" r:id="rId30"/>
    <p:sldId id="456" r:id="rId31"/>
    <p:sldId id="463" r:id="rId32"/>
    <p:sldId id="462" r:id="rId33"/>
    <p:sldId id="457" r:id="rId34"/>
    <p:sldId id="458" r:id="rId35"/>
    <p:sldId id="459" r:id="rId36"/>
    <p:sldId id="460" r:id="rId37"/>
    <p:sldId id="461" r:id="rId38"/>
    <p:sldId id="435" r:id="rId39"/>
  </p:sldIdLst>
  <p:sldSz cx="9144000" cy="6858000" type="screen4x3"/>
  <p:notesSz cx="6797675" cy="9926638"/>
  <p:defaultText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575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ne Christensen" initials="R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0000"/>
    <a:srgbClr val="F32525"/>
    <a:srgbClr val="FBBDBD"/>
    <a:srgbClr val="F99595"/>
    <a:srgbClr val="F43030"/>
    <a:srgbClr val="B70C0A"/>
    <a:srgbClr val="605F63"/>
    <a:srgbClr val="D3D3D2"/>
    <a:srgbClr val="85C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0" autoAdjust="0"/>
    <p:restoredTop sz="94550" autoAdjust="0"/>
  </p:normalViewPr>
  <p:slideViewPr>
    <p:cSldViewPr snapToGrid="0" snapToObjects="1" showGuides="1">
      <p:cViewPr varScale="1">
        <p:scale>
          <a:sx n="108" d="100"/>
          <a:sy n="108" d="100"/>
        </p:scale>
        <p:origin x="1674" y="96"/>
      </p:cViewPr>
      <p:guideLst>
        <p:guide orient="horz"/>
        <p:guide pos="5759"/>
      </p:guideLst>
    </p:cSldViewPr>
  </p:slideViewPr>
  <p:outlineViewPr>
    <p:cViewPr>
      <p:scale>
        <a:sx n="33" d="100"/>
        <a:sy n="33" d="100"/>
      </p:scale>
      <p:origin x="0" y="13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DC8B3A6C-A34F-764C-99EC-1CC15FAE31E0}" type="datetimeFigureOut">
              <a:rPr lang="da-DK" smtClean="0"/>
              <a:pPr/>
              <a:t>14-06-2021</a:t>
            </a:fld>
            <a:endParaRPr lang="da-DK"/>
          </a:p>
        </p:txBody>
      </p:sp>
      <p:sp>
        <p:nvSpPr>
          <p:cNvPr id="4" name="Pladsholder til sidefod 3"/>
          <p:cNvSpPr>
            <a:spLocks noGrp="1"/>
          </p:cNvSpPr>
          <p:nvPr>
            <p:ph type="ftr" sz="quarter" idx="2"/>
          </p:nvPr>
        </p:nvSpPr>
        <p:spPr>
          <a:xfrm>
            <a:off x="1"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E8A6649D-8738-0248-AB90-718006896CA1}" type="slidenum">
              <a:rPr lang="da-DK" smtClean="0"/>
              <a:pPr/>
              <a:t>‹nr.›</a:t>
            </a:fld>
            <a:endParaRPr lang="da-DK"/>
          </a:p>
        </p:txBody>
      </p:sp>
    </p:spTree>
    <p:extLst>
      <p:ext uri="{BB962C8B-B14F-4D97-AF65-F5344CB8AC3E}">
        <p14:creationId xmlns:p14="http://schemas.microsoft.com/office/powerpoint/2010/main" val="32071876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DE3E4B8A-E423-9143-88CD-964860222375}" type="datetimeFigureOut">
              <a:rPr lang="da-DK" smtClean="0"/>
              <a:pPr/>
              <a:t>14-06-2021</a:t>
            </a:fld>
            <a:endParaRPr lang="da-DK"/>
          </a:p>
        </p:txBody>
      </p:sp>
      <p:sp>
        <p:nvSpPr>
          <p:cNvPr id="4" name="Pladsholder til diasbille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15154"/>
            <a:ext cx="5438140" cy="4466987"/>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D3BB81FB-E993-0545-B958-FDA8CBDED0FD}" type="slidenum">
              <a:rPr lang="da-DK" smtClean="0"/>
              <a:pPr/>
              <a:t>‹nr.›</a:t>
            </a:fld>
            <a:endParaRPr lang="da-DK"/>
          </a:p>
        </p:txBody>
      </p:sp>
    </p:spTree>
    <p:extLst>
      <p:ext uri="{BB962C8B-B14F-4D97-AF65-F5344CB8AC3E}">
        <p14:creationId xmlns:p14="http://schemas.microsoft.com/office/powerpoint/2010/main" val="22405391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10120A05-5178-4663-821C-76CBFFDD29F2}" type="slidenum">
              <a:rPr lang="da-DK" smtClean="0">
                <a:solidFill>
                  <a:prstClr val="black"/>
                </a:solidFill>
              </a:rPr>
              <a:pPr/>
              <a:t>4</a:t>
            </a:fld>
            <a:endParaRPr lang="da-DK">
              <a:solidFill>
                <a:prstClr val="black"/>
              </a:solidFill>
            </a:endParaRPr>
          </a:p>
        </p:txBody>
      </p:sp>
    </p:spTree>
    <p:extLst>
      <p:ext uri="{BB962C8B-B14F-4D97-AF65-F5344CB8AC3E}">
        <p14:creationId xmlns:p14="http://schemas.microsoft.com/office/powerpoint/2010/main" val="5312298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_rød">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60B0AF01-8543-474A-B153-4D109BC937E3}" type="datetime1">
              <a:rPr lang="da-DK" smtClean="0"/>
              <a:t>14-06-2021</a:t>
            </a:fld>
            <a:endParaRPr lang="da-DK" dirty="0"/>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676C4716-AC9E-4AD2-BD83-0AFCC8D110CB}" type="datetime1">
              <a:rPr lang="da-DK" smtClean="0"/>
              <a:t>14-06-2021</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rside_rød">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60B0AF01-8543-474A-B153-4D109BC937E3}" type="datetime1">
              <a:rPr lang="da-DK" smtClean="0">
                <a:solidFill>
                  <a:prstClr val="white"/>
                </a:solidFill>
              </a:rPr>
              <a:pPr/>
              <a:t>14-06-2021</a:t>
            </a:fld>
            <a:endParaRPr lang="da-DK" dirty="0">
              <a:solidFill>
                <a:prstClr val="white"/>
              </a:solidFill>
            </a:endParaRPr>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extLst>
      <p:ext uri="{BB962C8B-B14F-4D97-AF65-F5344CB8AC3E}">
        <p14:creationId xmlns:p14="http://schemas.microsoft.com/office/powerpoint/2010/main" val="3015010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rside_rød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solidFill>
                <a:srgbClr val="808080"/>
              </a:solidFill>
            </a:endParaRPr>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1696C1C6-0764-4173-A8A4-134BED39A80C}" type="datetime1">
              <a:rPr lang="da-DK" smtClean="0">
                <a:solidFill>
                  <a:prstClr val="white"/>
                </a:solidFill>
              </a:rPr>
              <a:pPr/>
              <a:t>14-06-2021</a:t>
            </a:fld>
            <a:endParaRPr lang="da-DK" dirty="0">
              <a:solidFill>
                <a:prstClr val="white"/>
              </a:solidFill>
            </a:endParaRPr>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extLst>
      <p:ext uri="{BB962C8B-B14F-4D97-AF65-F5344CB8AC3E}">
        <p14:creationId xmlns:p14="http://schemas.microsoft.com/office/powerpoint/2010/main" val="99568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rside_grå">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70CD3C81-ABBD-4781-8356-157EC756FE0A}" type="datetime1">
              <a:rPr lang="da-DK" smtClean="0">
                <a:solidFill>
                  <a:srgbClr val="5F5F5F"/>
                </a:solidFill>
              </a:rPr>
              <a:pPr/>
              <a:t>14-06-2021</a:t>
            </a:fld>
            <a:endParaRPr lang="da-DK" dirty="0">
              <a:solidFill>
                <a:srgbClr val="5F5F5F"/>
              </a:solidFill>
            </a:endParaRPr>
          </a:p>
        </p:txBody>
      </p:sp>
    </p:spTree>
    <p:extLst>
      <p:ext uri="{BB962C8B-B14F-4D97-AF65-F5344CB8AC3E}">
        <p14:creationId xmlns:p14="http://schemas.microsoft.com/office/powerpoint/2010/main" val="2278394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rside_grå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solidFill>
                <a:prstClr val="white"/>
              </a:solidFill>
            </a:endParaRPr>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5B8484C5-A9F5-4932-8060-AF00F2D0B47E}" type="datetime1">
              <a:rPr lang="da-DK" smtClean="0">
                <a:solidFill>
                  <a:srgbClr val="5F5F5F"/>
                </a:solidFill>
              </a:rPr>
              <a:pPr/>
              <a:t>14-06-2021</a:t>
            </a:fld>
            <a:endParaRPr lang="da-DK" dirty="0">
              <a:solidFill>
                <a:srgbClr val="5F5F5F"/>
              </a:solidFill>
            </a:endParaRPr>
          </a:p>
        </p:txBody>
      </p:sp>
    </p:spTree>
    <p:extLst>
      <p:ext uri="{BB962C8B-B14F-4D97-AF65-F5344CB8AC3E}">
        <p14:creationId xmlns:p14="http://schemas.microsoft.com/office/powerpoint/2010/main" val="2873583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dhold_brød">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cxnSp>
        <p:nvCxnSpPr>
          <p:cNvPr id="18" name="Lige forbindelse 17"/>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2697A0EA-9EF7-48C9-B310-F152C6E39FBD}" type="datetime1">
              <a:rPr lang="da-DK" smtClean="0">
                <a:solidFill>
                  <a:prstClr val="black">
                    <a:tint val="75000"/>
                  </a:prstClr>
                </a:solidFill>
              </a:rPr>
              <a:pPr/>
              <a:t>14-06-2021</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29" name="Pladsholder til tekst 18"/>
          <p:cNvSpPr>
            <a:spLocks noGrp="1"/>
          </p:cNvSpPr>
          <p:nvPr>
            <p:ph type="body" sz="quarter" idx="19" hasCustomPrompt="1"/>
          </p:nvPr>
        </p:nvSpPr>
        <p:spPr>
          <a:xfrm>
            <a:off x="571500" y="2569228"/>
            <a:ext cx="8024813" cy="3130914"/>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spTree>
    <p:extLst>
      <p:ext uri="{BB962C8B-B14F-4D97-AF65-F5344CB8AC3E}">
        <p14:creationId xmlns:p14="http://schemas.microsoft.com/office/powerpoint/2010/main" val="28397728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dhold_brød+billede">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86746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16" name="Titel 7"/>
          <p:cNvSpPr>
            <a:spLocks noGrp="1"/>
          </p:cNvSpPr>
          <p:nvPr>
            <p:ph type="title" hasCustomPrompt="1"/>
          </p:nvPr>
        </p:nvSpPr>
        <p:spPr>
          <a:xfrm>
            <a:off x="571500" y="1300618"/>
            <a:ext cx="8024813" cy="1008292"/>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BF2E808D-463D-45E5-B71D-FA1ADDA9319E}" type="datetime1">
              <a:rPr lang="da-DK" smtClean="0">
                <a:solidFill>
                  <a:prstClr val="black">
                    <a:tint val="75000"/>
                  </a:prstClr>
                </a:solidFill>
              </a:rPr>
              <a:pPr/>
              <a:t>14-06-2021</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445033" y="2569228"/>
            <a:ext cx="3151280" cy="3130914"/>
          </a:xfrm>
          <a:prstGeom prst="rect">
            <a:avLst/>
          </a:prstGeom>
        </p:spPr>
        <p:txBody>
          <a:bodyPr vert="horz"/>
          <a:lstStyle/>
          <a:p>
            <a:endParaRPr lang="da-DK"/>
          </a:p>
        </p:txBody>
      </p:sp>
      <p:sp>
        <p:nvSpPr>
          <p:cNvPr id="19" name="Pladsholder til tekst 18"/>
          <p:cNvSpPr>
            <a:spLocks noGrp="1"/>
          </p:cNvSpPr>
          <p:nvPr>
            <p:ph type="body" sz="quarter" idx="19" hasCustomPrompt="1"/>
          </p:nvPr>
        </p:nvSpPr>
        <p:spPr>
          <a:xfrm>
            <a:off x="571500" y="2569228"/>
            <a:ext cx="4503913" cy="3131520"/>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cxnSp>
        <p:nvCxnSpPr>
          <p:cNvPr id="15" name="Lige forbindelse 14"/>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509821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34DC0DA5-979C-4FB8-9185-004C02D6CA97}" type="datetime1">
              <a:rPr lang="da-DK" smtClean="0">
                <a:solidFill>
                  <a:prstClr val="black">
                    <a:tint val="75000"/>
                  </a:prstClr>
                </a:solidFill>
              </a:rPr>
              <a:pPr/>
              <a:t>14-06-2021</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71500" y="2569228"/>
            <a:ext cx="8024813" cy="3131520"/>
          </a:xfrm>
          <a:prstGeom prst="rect">
            <a:avLst/>
          </a:prstGeom>
        </p:spPr>
        <p:txBody>
          <a:bodyPr vert="horz"/>
          <a:lstStyle/>
          <a:p>
            <a:endParaRPr lang="da-DK"/>
          </a:p>
        </p:txBody>
      </p:sp>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8290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A91E7907-00E1-44B9-8D69-AD165B34D679}" type="datetime1">
              <a:rPr lang="da-DK" smtClean="0">
                <a:solidFill>
                  <a:prstClr val="black">
                    <a:tint val="75000"/>
                  </a:prstClr>
                </a:solidFill>
              </a:rPr>
              <a:pPr/>
              <a:t>14-06-2021</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0224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9F25859E-E212-4D14-8BD2-0F41F1EF8564}" type="datetime1">
              <a:rPr lang="da-DK" smtClean="0">
                <a:solidFill>
                  <a:prstClr val="black">
                    <a:tint val="75000"/>
                  </a:prstClr>
                </a:solidFill>
              </a:rPr>
              <a:pPr/>
              <a:t>14-06-2021</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1300618"/>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28563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_rød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B70C0A"/>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chemeClr val="bg1"/>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solidFill>
                <a:schemeClr val="accent4"/>
              </a:solidFill>
            </a:endParaRPr>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bg1"/>
                </a:solidFill>
                <a:latin typeface="Georgia"/>
                <a:cs typeface="Georgia"/>
              </a:defRPr>
            </a:lvl1pPr>
          </a:lstStyle>
          <a:p>
            <a:fld id="{1696C1C6-0764-4173-A8A4-134BED39A80C}" type="datetime1">
              <a:rPr lang="da-DK" smtClean="0"/>
              <a:t>14-06-2021</a:t>
            </a:fld>
            <a:endParaRPr lang="da-DK" dirty="0"/>
          </a:p>
        </p:txBody>
      </p:sp>
      <p:pic>
        <p:nvPicPr>
          <p:cNvPr id="13" name="Billede 12" descr="LOGO_Midttrafik_hvid.png"/>
          <p:cNvPicPr>
            <a:picLocks noChangeAspect="1"/>
          </p:cNvPicPr>
          <p:nvPr userDrawn="1"/>
        </p:nvPicPr>
        <p:blipFill>
          <a:blip r:embed="rId2"/>
          <a:stretch>
            <a:fillRect/>
          </a:stretch>
        </p:blipFill>
        <p:spPr>
          <a:xfrm>
            <a:off x="333663" y="5721468"/>
            <a:ext cx="2180937" cy="750591"/>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a:spcBef>
                <a:spcPct val="0"/>
              </a:spcBef>
              <a:defRPr/>
            </a:pPr>
            <a:endParaRPr lang="da-DK" sz="2400" b="1" dirty="0">
              <a:solidFill>
                <a:srgbClr val="5F5F5F"/>
              </a:solidFill>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lang="da-DK" dirty="0">
              <a:solidFill>
                <a:srgbClr val="5F5F5F"/>
              </a:solidFill>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676C4716-AC9E-4AD2-BD83-0AFCC8D110CB}" type="datetime1">
              <a:rPr lang="da-DK" smtClean="0">
                <a:solidFill>
                  <a:prstClr val="black">
                    <a:tint val="75000"/>
                  </a:prstClr>
                </a:solidFill>
              </a:rPr>
              <a:pPr/>
              <a:t>14-06-2021</a:t>
            </a:fld>
            <a:endParaRPr lang="da-DK" dirty="0">
              <a:solidFill>
                <a:prstClr val="black">
                  <a:tint val="75000"/>
                </a:prstClr>
              </a:solidFill>
            </a:endParaRPr>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solidFill>
                <a:prstClr val="black">
                  <a:tint val="75000"/>
                </a:prstClr>
              </a:solidFill>
            </a:endParaRPr>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solidFill>
                  <a:prstClr val="black">
                    <a:tint val="75000"/>
                  </a:prstClr>
                </a:solidFill>
              </a:rPr>
              <a:pPr/>
              <a:t>‹nr.›</a:t>
            </a:fld>
            <a:endParaRPr lang="da-DK" dirty="0">
              <a:solidFill>
                <a:prstClr val="black">
                  <a:tint val="75000"/>
                </a:prstClr>
              </a:solidFill>
            </a:endParaRPr>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2606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_grå">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70CD3C81-ABBD-4781-8356-157EC756FE0A}" type="datetime1">
              <a:rPr lang="da-DK" smtClean="0"/>
              <a:t>14-06-2021</a:t>
            </a:fld>
            <a:endParaRPr lang="da-DK"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_grå_splash">
    <p:spTree>
      <p:nvGrpSpPr>
        <p:cNvPr id="1" name=""/>
        <p:cNvGrpSpPr/>
        <p:nvPr/>
      </p:nvGrpSpPr>
      <p:grpSpPr>
        <a:xfrm>
          <a:off x="0" y="0"/>
          <a:ext cx="0" cy="0"/>
          <a:chOff x="0" y="0"/>
          <a:chExt cx="0" cy="0"/>
        </a:xfrm>
      </p:grpSpPr>
      <p:sp>
        <p:nvSpPr>
          <p:cNvPr id="6" name="Rektangel 5"/>
          <p:cNvSpPr/>
          <p:nvPr userDrawn="1"/>
        </p:nvSpPr>
        <p:spPr>
          <a:xfrm>
            <a:off x="0" y="0"/>
            <a:ext cx="9144000"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solidFill>
                <a:srgbClr val="D3D3D2"/>
              </a:solidFill>
            </a:endParaRPr>
          </a:p>
        </p:txBody>
      </p:sp>
      <p:sp>
        <p:nvSpPr>
          <p:cNvPr id="7" name="Titel 7"/>
          <p:cNvSpPr>
            <a:spLocks noGrp="1"/>
          </p:cNvSpPr>
          <p:nvPr>
            <p:ph type="title" hasCustomPrompt="1"/>
          </p:nvPr>
        </p:nvSpPr>
        <p:spPr>
          <a:xfrm>
            <a:off x="537070" y="1455738"/>
            <a:ext cx="8149730" cy="1143000"/>
          </a:xfrm>
          <a:prstGeom prst="rect">
            <a:avLst/>
          </a:prstGeom>
        </p:spPr>
        <p:txBody>
          <a:bodyPr vert="horz"/>
          <a:lstStyle>
            <a:lvl1pPr algn="l">
              <a:lnSpc>
                <a:spcPts val="6500"/>
              </a:lnSpc>
              <a:defRPr sz="6500" b="1" cap="all">
                <a:solidFill>
                  <a:srgbClr val="B70C0A"/>
                </a:solidFill>
              </a:defRPr>
            </a:lvl1pPr>
          </a:lstStyle>
          <a:p>
            <a:r>
              <a:rPr lang="da-DK" dirty="0"/>
              <a:t>Klik for at </a:t>
            </a:r>
            <a:br>
              <a:rPr lang="da-DK" dirty="0"/>
            </a:br>
            <a:r>
              <a:rPr lang="da-DK" dirty="0"/>
              <a:t>redigere TITLEN</a:t>
            </a:r>
          </a:p>
        </p:txBody>
      </p:sp>
      <p:sp>
        <p:nvSpPr>
          <p:cNvPr id="9" name="Ellipse 8"/>
          <p:cNvSpPr>
            <a:spLocks/>
          </p:cNvSpPr>
          <p:nvPr userDrawn="1"/>
        </p:nvSpPr>
        <p:spPr>
          <a:xfrm>
            <a:off x="6350000" y="3793350"/>
            <a:ext cx="2133600" cy="2133600"/>
          </a:xfrm>
          <a:prstGeom prst="ellipse">
            <a:avLst/>
          </a:prstGeom>
          <a:solidFill>
            <a:srgbClr val="B70C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b="1" dirty="0"/>
          </a:p>
        </p:txBody>
      </p:sp>
      <p:sp>
        <p:nvSpPr>
          <p:cNvPr id="10" name="Pladsholder til tekst 24"/>
          <p:cNvSpPr>
            <a:spLocks noGrp="1"/>
          </p:cNvSpPr>
          <p:nvPr>
            <p:ph type="body" sz="quarter" idx="14" hasCustomPrompt="1"/>
          </p:nvPr>
        </p:nvSpPr>
        <p:spPr>
          <a:xfrm>
            <a:off x="6146800" y="3416300"/>
            <a:ext cx="2540000" cy="2870199"/>
          </a:xfrm>
          <a:prstGeom prst="rect">
            <a:avLst/>
          </a:prstGeom>
        </p:spPr>
        <p:txBody>
          <a:bodyPr vert="horz" anchor="ctr"/>
          <a:lstStyle>
            <a:lvl1pPr algn="ctr">
              <a:lnSpc>
                <a:spcPts val="2000"/>
              </a:lnSpc>
              <a:buFont typeface="Arial"/>
              <a:buNone/>
              <a:defRPr sz="2000" b="1">
                <a:solidFill>
                  <a:schemeClr val="bg1"/>
                </a:solidFill>
              </a:defRPr>
            </a:lvl1pPr>
            <a:lvl2pPr>
              <a:lnSpc>
                <a:spcPts val="2740"/>
              </a:lnSpc>
              <a:buNone/>
              <a:defRPr/>
            </a:lvl2pPr>
            <a:lvl3pPr>
              <a:lnSpc>
                <a:spcPts val="2740"/>
              </a:lnSpc>
              <a:buNone/>
              <a:defRPr/>
            </a:lvl3pPr>
            <a:lvl4pPr>
              <a:lnSpc>
                <a:spcPts val="2740"/>
              </a:lnSpc>
              <a:buNone/>
              <a:defRPr/>
            </a:lvl4pPr>
            <a:lvl5pPr>
              <a:lnSpc>
                <a:spcPts val="2740"/>
              </a:lnSpc>
              <a:buNone/>
              <a:defRPr/>
            </a:lvl5pPr>
          </a:lstStyle>
          <a:p>
            <a:pPr lvl="0"/>
            <a:r>
              <a:rPr lang="da-DK" dirty="0"/>
              <a:t>REDIGER</a:t>
            </a:r>
          </a:p>
          <a:p>
            <a:pPr lvl="0"/>
            <a:r>
              <a:rPr lang="da-DK" dirty="0"/>
              <a:t>SPLASH</a:t>
            </a:r>
          </a:p>
        </p:txBody>
      </p:sp>
      <p:pic>
        <p:nvPicPr>
          <p:cNvPr id="11" name="Billede 10" descr="LOGO_Midttrafik.png"/>
          <p:cNvPicPr>
            <a:picLocks noChangeAspect="1"/>
          </p:cNvPicPr>
          <p:nvPr userDrawn="1"/>
        </p:nvPicPr>
        <p:blipFill>
          <a:blip r:embed="rId2"/>
          <a:stretch>
            <a:fillRect/>
          </a:stretch>
        </p:blipFill>
        <p:spPr>
          <a:xfrm>
            <a:off x="346363" y="5733731"/>
            <a:ext cx="2168237" cy="747219"/>
          </a:xfrm>
          <a:prstGeom prst="rect">
            <a:avLst/>
          </a:prstGeom>
        </p:spPr>
      </p:pic>
      <p:sp>
        <p:nvSpPr>
          <p:cNvPr id="12"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accent5"/>
                </a:solidFill>
                <a:latin typeface="Georgia"/>
                <a:cs typeface="Georgia"/>
              </a:defRPr>
            </a:lvl1pPr>
          </a:lstStyle>
          <a:p>
            <a:fld id="{5B8484C5-A9F5-4932-8060-AF00F2D0B47E}" type="datetime1">
              <a:rPr lang="da-DK" smtClean="0"/>
              <a:t>14-06-2021</a:t>
            </a:fld>
            <a:endParaRPr lang="da-DK"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dhold_brød">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cxnSp>
        <p:nvCxnSpPr>
          <p:cNvPr id="18" name="Lige forbindelse 17"/>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2697A0EA-9EF7-48C9-B310-F152C6E39FBD}" type="datetime1">
              <a:rPr lang="da-DK" smtClean="0"/>
              <a:t>14-06-2021</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29" name="Pladsholder til tekst 18"/>
          <p:cNvSpPr>
            <a:spLocks noGrp="1"/>
          </p:cNvSpPr>
          <p:nvPr>
            <p:ph type="body" sz="quarter" idx="19" hasCustomPrompt="1"/>
          </p:nvPr>
        </p:nvSpPr>
        <p:spPr>
          <a:xfrm>
            <a:off x="571500" y="2569228"/>
            <a:ext cx="8024813" cy="3130914"/>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dhold_brød+billede">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86746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8292"/>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BF2E808D-463D-45E5-B71D-FA1ADDA9319E}" type="datetime1">
              <a:rPr lang="da-DK" smtClean="0"/>
              <a:t>14-06-2021</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cxnSp>
        <p:nvCxnSpPr>
          <p:cNvPr id="27" name="Lige forbindelse 2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445033" y="2569228"/>
            <a:ext cx="3151280" cy="3130914"/>
          </a:xfrm>
          <a:prstGeom prst="rect">
            <a:avLst/>
          </a:prstGeom>
        </p:spPr>
        <p:txBody>
          <a:bodyPr vert="horz"/>
          <a:lstStyle/>
          <a:p>
            <a:endParaRPr lang="da-DK"/>
          </a:p>
        </p:txBody>
      </p:sp>
      <p:sp>
        <p:nvSpPr>
          <p:cNvPr id="19" name="Pladsholder til tekst 18"/>
          <p:cNvSpPr>
            <a:spLocks noGrp="1"/>
          </p:cNvSpPr>
          <p:nvPr>
            <p:ph type="body" sz="quarter" idx="19" hasCustomPrompt="1"/>
          </p:nvPr>
        </p:nvSpPr>
        <p:spPr>
          <a:xfrm>
            <a:off x="571500" y="2569228"/>
            <a:ext cx="4503913" cy="3131520"/>
          </a:xfrm>
          <a:prstGeom prst="rect">
            <a:avLst/>
          </a:prstGeom>
        </p:spPr>
        <p:txBody>
          <a:bodyPr vert="horz"/>
          <a:lstStyle>
            <a:lvl1pPr>
              <a:buNone/>
              <a:defRPr sz="1800"/>
            </a:lvl1pPr>
            <a:lvl2pPr marL="0" indent="-270000">
              <a:spcBef>
                <a:spcPts val="432"/>
              </a:spcBef>
              <a:buFont typeface="Lucida Grande"/>
              <a:buChar char="•"/>
              <a:defRPr sz="1800"/>
            </a:lvl2pPr>
            <a:lvl3pPr marL="540000" indent="-288000">
              <a:defRPr sz="1800"/>
            </a:lvl3pPr>
            <a:lvl4pPr>
              <a:defRPr sz="1800"/>
            </a:lvl4pPr>
            <a:lvl5pPr>
              <a:defRPr sz="1800"/>
            </a:lvl5pPr>
          </a:lstStyle>
          <a:p>
            <a:pPr lvl="0"/>
            <a:r>
              <a:rPr lang="da-DK" dirty="0"/>
              <a:t>Klik for at redigere teksten</a:t>
            </a:r>
          </a:p>
          <a:p>
            <a:pPr lvl="1"/>
            <a:r>
              <a:rPr lang="da-DK" dirty="0"/>
              <a:t>Første niveau</a:t>
            </a:r>
          </a:p>
        </p:txBody>
      </p:sp>
      <p:cxnSp>
        <p:nvCxnSpPr>
          <p:cNvPr id="15" name="Lige forbindelse 14"/>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34DC0DA5-979C-4FB8-9185-004C02D6CA97}" type="datetime1">
              <a:rPr lang="da-DK" smtClean="0"/>
              <a:t>14-06-2021</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sp>
        <p:nvSpPr>
          <p:cNvPr id="13" name="Pladsholder til billede 12"/>
          <p:cNvSpPr>
            <a:spLocks noGrp="1"/>
          </p:cNvSpPr>
          <p:nvPr>
            <p:ph type="pic" sz="quarter" idx="18"/>
          </p:nvPr>
        </p:nvSpPr>
        <p:spPr>
          <a:xfrm>
            <a:off x="571500" y="2569228"/>
            <a:ext cx="8024813" cy="3131520"/>
          </a:xfrm>
          <a:prstGeom prst="rect">
            <a:avLst/>
          </a:prstGeom>
        </p:spPr>
        <p:txBody>
          <a:bodyPr vert="horz"/>
          <a:lstStyle/>
          <a:p>
            <a:endParaRPr lang="da-DK"/>
          </a:p>
        </p:txBody>
      </p:sp>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16" name="Titel 7"/>
          <p:cNvSpPr>
            <a:spLocks noGrp="1"/>
          </p:cNvSpPr>
          <p:nvPr>
            <p:ph type="title" hasCustomPrompt="1"/>
          </p:nvPr>
        </p:nvSpPr>
        <p:spPr>
          <a:xfrm>
            <a:off x="571500" y="1300618"/>
            <a:ext cx="8024813" cy="1006704"/>
          </a:xfrm>
          <a:prstGeom prst="rect">
            <a:avLst/>
          </a:prstGeom>
        </p:spPr>
        <p:txBody>
          <a:bodyPr vert="horz"/>
          <a:lstStyle>
            <a:lvl1pPr algn="l">
              <a:defRPr sz="2400" b="1" cap="all">
                <a:solidFill>
                  <a:schemeClr val="accent5"/>
                </a:solidFill>
              </a:defRPr>
            </a:lvl1pPr>
          </a:lstStyle>
          <a:p>
            <a:r>
              <a:rPr lang="da-DK" dirty="0"/>
              <a:t>Klik for at tilføje overskrift</a:t>
            </a: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A91E7907-00E1-44B9-8D69-AD165B34D679}" type="datetime1">
              <a:rPr lang="da-DK" smtClean="0"/>
              <a:t>14-06-2021</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2307322"/>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ndhold_billede/figur">
    <p:spTree>
      <p:nvGrpSpPr>
        <p:cNvPr id="1" name=""/>
        <p:cNvGrpSpPr/>
        <p:nvPr/>
      </p:nvGrpSpPr>
      <p:grpSpPr>
        <a:xfrm>
          <a:off x="0" y="0"/>
          <a:ext cx="0" cy="0"/>
          <a:chOff x="0" y="0"/>
          <a:chExt cx="0" cy="0"/>
        </a:xfrm>
      </p:grpSpPr>
      <p:sp>
        <p:nvSpPr>
          <p:cNvPr id="6" name="Titel 1"/>
          <p:cNvSpPr txBox="1">
            <a:spLocks/>
          </p:cNvSpPr>
          <p:nvPr userDrawn="1"/>
        </p:nvSpPr>
        <p:spPr>
          <a:xfrm>
            <a:off x="537070" y="1441450"/>
            <a:ext cx="8169275" cy="1155700"/>
          </a:xfrm>
          <a:prstGeom prst="rect">
            <a:avLst/>
          </a:prstGeom>
        </p:spPr>
        <p:txBody>
          <a:bodyPr anchor="t">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da-DK" sz="2400" b="1" i="0" u="none" strike="noStrike" kern="1200" cap="none" spc="0" normalizeH="0" baseline="0" noProof="0" dirty="0">
              <a:ln>
                <a:noFill/>
              </a:ln>
              <a:solidFill>
                <a:schemeClr val="accent5"/>
              </a:solidFill>
              <a:effectLst/>
              <a:uLnTx/>
              <a:uFillTx/>
              <a:latin typeface="+mj-lt"/>
              <a:ea typeface="+mj-ea"/>
              <a:cs typeface="+mj-cs"/>
            </a:endParaRPr>
          </a:p>
        </p:txBody>
      </p:sp>
      <p:sp>
        <p:nvSpPr>
          <p:cNvPr id="7" name="Titel 1"/>
          <p:cNvSpPr txBox="1">
            <a:spLocks/>
          </p:cNvSpPr>
          <p:nvPr userDrawn="1"/>
        </p:nvSpPr>
        <p:spPr>
          <a:xfrm>
            <a:off x="537070" y="3004877"/>
            <a:ext cx="8169321" cy="2849217"/>
          </a:xfrm>
          <a:prstGeom prst="rect">
            <a:avLst/>
          </a:prstGeom>
        </p:spPr>
        <p:txBody>
          <a:bodyPr vert="horz" lIns="91440" tIns="45720" rIns="91440" bIns="45720" rtlCol="0" anchor="t">
            <a:noAutofit/>
          </a:bodyPr>
          <a:lstStyle/>
          <a:p>
            <a:endParaRPr kumimoji="0" lang="da-DK" i="0" u="none" strike="noStrike" kern="1200" cap="none" spc="0" normalizeH="0" baseline="0" noProof="0" dirty="0">
              <a:ln>
                <a:noFill/>
              </a:ln>
              <a:solidFill>
                <a:schemeClr val="accent5"/>
              </a:solidFill>
              <a:effectLst/>
              <a:uLnTx/>
              <a:uFillTx/>
              <a:latin typeface="+mj-lt"/>
              <a:ea typeface="+mj-ea"/>
              <a:cs typeface="+mj-cs"/>
            </a:endParaRPr>
          </a:p>
        </p:txBody>
      </p:sp>
      <p:sp>
        <p:nvSpPr>
          <p:cNvPr id="24" name="Pladsholder til dato 3"/>
          <p:cNvSpPr>
            <a:spLocks noGrp="1"/>
          </p:cNvSpPr>
          <p:nvPr>
            <p:ph type="dt" sz="half" idx="2"/>
          </p:nvPr>
        </p:nvSpPr>
        <p:spPr>
          <a:xfrm>
            <a:off x="457200" y="195400"/>
            <a:ext cx="2133600" cy="365125"/>
          </a:xfrm>
          <a:prstGeom prst="rect">
            <a:avLst/>
          </a:prstGeom>
        </p:spPr>
        <p:txBody>
          <a:bodyPr vert="horz" lIns="91440" tIns="45720" rIns="91440" bIns="45720" rtlCol="0" anchor="t"/>
          <a:lstStyle>
            <a:lvl1pPr algn="l">
              <a:defRPr sz="1200" b="0" i="1">
                <a:solidFill>
                  <a:schemeClr val="tx1">
                    <a:tint val="75000"/>
                  </a:schemeClr>
                </a:solidFill>
                <a:latin typeface="Georgia"/>
                <a:cs typeface="Georgia"/>
              </a:defRPr>
            </a:lvl1pPr>
          </a:lstStyle>
          <a:p>
            <a:fld id="{9F25859E-E212-4D14-8BD2-0F41F1EF8564}" type="datetime1">
              <a:rPr lang="da-DK" smtClean="0"/>
              <a:t>14-06-2021</a:t>
            </a:fld>
            <a:endParaRPr lang="da-DK" dirty="0"/>
          </a:p>
        </p:txBody>
      </p:sp>
      <p:sp>
        <p:nvSpPr>
          <p:cNvPr id="25" name="Pladsholder til sidefod 4"/>
          <p:cNvSpPr>
            <a:spLocks noGrp="1"/>
          </p:cNvSpPr>
          <p:nvPr>
            <p:ph type="ftr" sz="quarter" idx="3"/>
          </p:nvPr>
        </p:nvSpPr>
        <p:spPr>
          <a:xfrm>
            <a:off x="2179813" y="195400"/>
            <a:ext cx="2895600" cy="365125"/>
          </a:xfrm>
          <a:prstGeom prst="rect">
            <a:avLst/>
          </a:prstGeom>
        </p:spPr>
        <p:txBody>
          <a:bodyPr vert="horz" lIns="91440" tIns="45720" rIns="91440" bIns="45720" rtlCol="0" anchor="t"/>
          <a:lstStyle>
            <a:lvl1pPr algn="l">
              <a:defRPr sz="1200">
                <a:solidFill>
                  <a:schemeClr val="tx1">
                    <a:tint val="75000"/>
                  </a:schemeClr>
                </a:solidFill>
              </a:defRPr>
            </a:lvl1pPr>
          </a:lstStyle>
          <a:p>
            <a:endParaRPr lang="da-DK" dirty="0"/>
          </a:p>
        </p:txBody>
      </p:sp>
      <p:sp>
        <p:nvSpPr>
          <p:cNvPr id="26" name="Pladsholder til diasnummer 5"/>
          <p:cNvSpPr>
            <a:spLocks noGrp="1"/>
          </p:cNvSpPr>
          <p:nvPr>
            <p:ph type="sldNum" sz="quarter" idx="4"/>
          </p:nvPr>
        </p:nvSpPr>
        <p:spPr>
          <a:xfrm>
            <a:off x="6553200" y="195400"/>
            <a:ext cx="2133600" cy="365125"/>
          </a:xfrm>
          <a:prstGeom prst="rect">
            <a:avLst/>
          </a:prstGeom>
        </p:spPr>
        <p:txBody>
          <a:bodyPr vert="horz" lIns="91440" tIns="45720" rIns="91440" bIns="45720" rtlCol="0" anchor="t"/>
          <a:lstStyle>
            <a:lvl1pPr algn="r">
              <a:defRPr sz="1200">
                <a:solidFill>
                  <a:schemeClr val="tx1">
                    <a:tint val="75000"/>
                  </a:schemeClr>
                </a:solidFill>
              </a:defRPr>
            </a:lvl1pPr>
          </a:lstStyle>
          <a:p>
            <a:fld id="{B0CE7F35-4014-474E-AE9C-B50E9883F264}" type="slidenum">
              <a:rPr lang="da-DK" smtClean="0"/>
              <a:pPr/>
              <a:t>‹nr.›</a:t>
            </a:fld>
            <a:endParaRPr lang="da-DK" dirty="0"/>
          </a:p>
        </p:txBody>
      </p:sp>
      <p:pic>
        <p:nvPicPr>
          <p:cNvPr id="28" name="Billede 27" descr="LOGO_Midttrafik.jpg"/>
          <p:cNvPicPr>
            <a:picLocks noChangeAspect="1"/>
          </p:cNvPicPr>
          <p:nvPr userDrawn="1"/>
        </p:nvPicPr>
        <p:blipFill>
          <a:blip r:embed="rId2"/>
          <a:stretch>
            <a:fillRect/>
          </a:stretch>
        </p:blipFill>
        <p:spPr>
          <a:xfrm>
            <a:off x="457200" y="6053383"/>
            <a:ext cx="1196638" cy="412386"/>
          </a:xfrm>
          <a:prstGeom prst="rect">
            <a:avLst/>
          </a:prstGeom>
        </p:spPr>
      </p:pic>
      <p:cxnSp>
        <p:nvCxnSpPr>
          <p:cNvPr id="12" name="Lige forbindelse 11"/>
          <p:cNvCxnSpPr/>
          <p:nvPr userDrawn="1"/>
        </p:nvCxnSpPr>
        <p:spPr>
          <a:xfrm>
            <a:off x="571500" y="1300618"/>
            <a:ext cx="8024813" cy="1588"/>
          </a:xfrm>
          <a:prstGeom prst="line">
            <a:avLst/>
          </a:prstGeom>
          <a:ln w="190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Lige forbindelse 16"/>
          <p:cNvCxnSpPr/>
          <p:nvPr userDrawn="1"/>
        </p:nvCxnSpPr>
        <p:spPr>
          <a:xfrm>
            <a:off x="1899322" y="6387103"/>
            <a:ext cx="6696991" cy="1588"/>
          </a:xfrm>
          <a:prstGeom prst="line">
            <a:avLst/>
          </a:prstGeom>
          <a:ln w="6350" cap="flat" cmpd="sng" algn="ctr">
            <a:solidFill>
              <a:srgbClr val="B70C0A"/>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57" r:id="rId2"/>
    <p:sldLayoutId id="2147483662" r:id="rId3"/>
    <p:sldLayoutId id="2147483656" r:id="rId4"/>
    <p:sldLayoutId id="2147483655" r:id="rId5"/>
    <p:sldLayoutId id="2147483659" r:id="rId6"/>
    <p:sldLayoutId id="2147483660" r:id="rId7"/>
    <p:sldLayoutId id="2147483665" r:id="rId8"/>
    <p:sldLayoutId id="2147483663" r:id="rId9"/>
    <p:sldLayoutId id="2147483664" r:id="rId10"/>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89016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10.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0.xml"/><Relationship Id="rId4" Type="http://schemas.openxmlformats.org/officeDocument/2006/relationships/image" Target="../media/image17.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537070" y="807358"/>
            <a:ext cx="8149730" cy="1143000"/>
          </a:xfrm>
        </p:spPr>
        <p:txBody>
          <a:bodyPr/>
          <a:lstStyle/>
          <a:p>
            <a:pPr>
              <a:lnSpc>
                <a:spcPts val="8500"/>
              </a:lnSpc>
            </a:pPr>
            <a:r>
              <a:rPr lang="da-DK" sz="5900" dirty="0">
                <a:solidFill>
                  <a:schemeClr val="bg1">
                    <a:lumMod val="95000"/>
                  </a:schemeClr>
                </a:solidFill>
                <a:latin typeface="Calibri" panose="020F0502020204030204" pitchFamily="34" charset="0"/>
              </a:rPr>
              <a:t>Budget og regnskabsmøde</a:t>
            </a:r>
            <a:br>
              <a:rPr lang="da-DK" sz="5900" dirty="0">
                <a:solidFill>
                  <a:schemeClr val="bg1">
                    <a:lumMod val="95000"/>
                  </a:schemeClr>
                </a:solidFill>
                <a:latin typeface="Calibri" panose="020F0502020204030204" pitchFamily="34" charset="0"/>
              </a:rPr>
            </a:br>
            <a:r>
              <a:rPr lang="da-DK" sz="5900" dirty="0">
                <a:solidFill>
                  <a:schemeClr val="bg1">
                    <a:lumMod val="95000"/>
                  </a:schemeClr>
                </a:solidFill>
                <a:latin typeface="Calibri" panose="020F0502020204030204" pitchFamily="34" charset="0"/>
              </a:rPr>
              <a:t>Økonomi</a:t>
            </a:r>
            <a:br>
              <a:rPr lang="da-DK" sz="5900" dirty="0">
                <a:solidFill>
                  <a:schemeClr val="bg1">
                    <a:lumMod val="95000"/>
                  </a:schemeClr>
                </a:solidFill>
                <a:latin typeface="Calibri" panose="020F0502020204030204" pitchFamily="34" charset="0"/>
              </a:rPr>
            </a:br>
            <a:r>
              <a:rPr lang="da-DK" sz="5900" dirty="0">
                <a:solidFill>
                  <a:schemeClr val="bg1">
                    <a:lumMod val="95000"/>
                  </a:schemeClr>
                </a:solidFill>
                <a:latin typeface="Calibri" panose="020F0502020204030204" pitchFamily="34" charset="0"/>
              </a:rPr>
              <a:t>Midttrafik</a:t>
            </a:r>
          </a:p>
        </p:txBody>
      </p:sp>
      <p:sp>
        <p:nvSpPr>
          <p:cNvPr id="4" name="Pladsholder til dato 3"/>
          <p:cNvSpPr>
            <a:spLocks noGrp="1"/>
          </p:cNvSpPr>
          <p:nvPr>
            <p:ph type="dt" sz="half" idx="2"/>
          </p:nvPr>
        </p:nvSpPr>
        <p:spPr>
          <a:xfrm>
            <a:off x="457200" y="161533"/>
            <a:ext cx="2133600" cy="365125"/>
          </a:xfrm>
        </p:spPr>
        <p:txBody>
          <a:bodyPr/>
          <a:lstStyle/>
          <a:p>
            <a:r>
              <a:rPr lang="da-DK" dirty="0"/>
              <a:t>14 juni 2021</a:t>
            </a:r>
          </a:p>
        </p:txBody>
      </p:sp>
    </p:spTree>
    <p:extLst>
      <p:ext uri="{BB962C8B-B14F-4D97-AF65-F5344CB8AC3E}">
        <p14:creationId xmlns:p14="http://schemas.microsoft.com/office/powerpoint/2010/main" val="3174262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1038224"/>
            <a:ext cx="7291387" cy="4695825"/>
          </a:xfrm>
          <a:prstGeom prst="rect">
            <a:avLst/>
          </a:prstGeom>
        </p:spPr>
        <p:txBody>
          <a:bodyPr/>
          <a:lstStyle/>
          <a:p>
            <a:pPr marL="0" indent="0">
              <a:buNone/>
            </a:pPr>
            <a:r>
              <a:rPr lang="da-DK" sz="1800" b="1" dirty="0"/>
              <a:t>Regnskab 2020</a:t>
            </a:r>
          </a:p>
          <a:p>
            <a:pPr marL="0" indent="0">
              <a:buNone/>
            </a:pPr>
            <a:endParaRPr lang="da-DK" sz="1800" dirty="0"/>
          </a:p>
        </p:txBody>
      </p:sp>
      <p:pic>
        <p:nvPicPr>
          <p:cNvPr id="5" name="Billede 4">
            <a:extLst>
              <a:ext uri="{FF2B5EF4-FFF2-40B4-BE49-F238E27FC236}">
                <a16:creationId xmlns:a16="http://schemas.microsoft.com/office/drawing/2014/main" id="{59E7954D-399D-42DB-9FC2-8C9C8E289ED3}"/>
              </a:ext>
            </a:extLst>
          </p:cNvPr>
          <p:cNvPicPr>
            <a:picLocks noChangeAspect="1"/>
          </p:cNvPicPr>
          <p:nvPr/>
        </p:nvPicPr>
        <p:blipFill>
          <a:blip r:embed="rId2"/>
          <a:stretch>
            <a:fillRect/>
          </a:stretch>
        </p:blipFill>
        <p:spPr>
          <a:xfrm>
            <a:off x="866775" y="1487348"/>
            <a:ext cx="7543800" cy="4724400"/>
          </a:xfrm>
          <a:prstGeom prst="rect">
            <a:avLst/>
          </a:prstGeom>
        </p:spPr>
      </p:pic>
    </p:spTree>
    <p:extLst>
      <p:ext uri="{BB962C8B-B14F-4D97-AF65-F5344CB8AC3E}">
        <p14:creationId xmlns:p14="http://schemas.microsoft.com/office/powerpoint/2010/main" val="4245108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1038224"/>
            <a:ext cx="7291387" cy="4695825"/>
          </a:xfrm>
          <a:prstGeom prst="rect">
            <a:avLst/>
          </a:prstGeom>
        </p:spPr>
        <p:txBody>
          <a:bodyPr/>
          <a:lstStyle/>
          <a:p>
            <a:pPr marL="0" indent="0">
              <a:buNone/>
            </a:pPr>
            <a:r>
              <a:rPr lang="da-DK" sz="1800" b="1" dirty="0"/>
              <a:t>Regnskab 2020</a:t>
            </a:r>
          </a:p>
          <a:p>
            <a:pPr marL="0" indent="0">
              <a:buNone/>
            </a:pPr>
            <a:endParaRPr lang="da-DK" sz="1800" b="1" dirty="0"/>
          </a:p>
          <a:p>
            <a:pPr marL="0" indent="0">
              <a:buNone/>
            </a:pPr>
            <a:r>
              <a:rPr lang="da-DK" sz="1800" i="1" dirty="0"/>
              <a:t>Sammenlignet med budget 2020</a:t>
            </a:r>
          </a:p>
          <a:p>
            <a:pPr>
              <a:buFont typeface="Arial" panose="020B0604020202020204" pitchFamily="34" charset="0"/>
              <a:buChar char="•"/>
            </a:pPr>
            <a:r>
              <a:rPr lang="da-DK" sz="1800" b="1" dirty="0"/>
              <a:t>Mindreforbrug</a:t>
            </a:r>
            <a:r>
              <a:rPr lang="da-DK" sz="1800" dirty="0"/>
              <a:t> for 2020 på 58,2 mio. kr.</a:t>
            </a:r>
          </a:p>
          <a:p>
            <a:pPr>
              <a:buFont typeface="Arial" panose="020B0604020202020204" pitchFamily="34" charset="0"/>
              <a:buChar char="•"/>
            </a:pPr>
            <a:r>
              <a:rPr lang="da-DK" sz="1800" b="1" dirty="0"/>
              <a:t>Negativ indeksregulering</a:t>
            </a:r>
            <a:r>
              <a:rPr lang="da-DK" sz="1800" dirty="0"/>
              <a:t> på 30,1 mio. kr. </a:t>
            </a:r>
          </a:p>
          <a:p>
            <a:pPr>
              <a:buFont typeface="Arial" panose="020B0604020202020204" pitchFamily="34" charset="0"/>
              <a:buChar char="•"/>
            </a:pPr>
            <a:r>
              <a:rPr lang="da-DK" sz="1800" dirty="0"/>
              <a:t>Modsatrettede, kommunespecifikke afvigelser: -2,7 mio. kr.</a:t>
            </a:r>
          </a:p>
          <a:p>
            <a:pPr>
              <a:buFont typeface="Arial" panose="020B0604020202020204" pitchFamily="34" charset="0"/>
              <a:buChar char="•"/>
            </a:pPr>
            <a:r>
              <a:rPr lang="da-DK" sz="1800" dirty="0"/>
              <a:t>Tilbagebetaling fra </a:t>
            </a:r>
            <a:r>
              <a:rPr lang="da-DK" sz="1800" dirty="0" err="1"/>
              <a:t>Aarbus</a:t>
            </a:r>
            <a:r>
              <a:rPr lang="da-DK" sz="1800" dirty="0"/>
              <a:t> til Aarhus Kommune: 25,4 mio. kr.</a:t>
            </a:r>
          </a:p>
          <a:p>
            <a:pPr>
              <a:buFont typeface="Arial" panose="020B0604020202020204" pitchFamily="34" charset="0"/>
              <a:buChar char="•"/>
            </a:pPr>
            <a:endParaRPr lang="da-DK" sz="1800" dirty="0"/>
          </a:p>
          <a:p>
            <a:pPr>
              <a:buFont typeface="Arial" panose="020B0604020202020204" pitchFamily="34" charset="0"/>
              <a:buChar char="•"/>
            </a:pPr>
            <a:r>
              <a:rPr lang="da-DK" sz="1800" dirty="0"/>
              <a:t>Konsekvenser af </a:t>
            </a:r>
            <a:r>
              <a:rPr lang="da-DK" sz="1800" b="1" dirty="0"/>
              <a:t>COVID-19</a:t>
            </a:r>
            <a:r>
              <a:rPr lang="da-DK" sz="1800" dirty="0"/>
              <a:t>: 15,2 mio. kr. Kompenseret af Staten. </a:t>
            </a:r>
          </a:p>
          <a:p>
            <a:pPr lvl="1">
              <a:buFont typeface="Arial" panose="020B0604020202020204" pitchFamily="34" charset="0"/>
              <a:buChar char="•"/>
            </a:pPr>
            <a:r>
              <a:rPr lang="da-DK" sz="1600" dirty="0"/>
              <a:t>Merudgift til rengøring af busser og køb af værnemidler til chauffører</a:t>
            </a:r>
          </a:p>
          <a:p>
            <a:pPr lvl="1">
              <a:buFont typeface="Arial" panose="020B0604020202020204" pitchFamily="34" charset="0"/>
              <a:buChar char="•"/>
            </a:pPr>
            <a:r>
              <a:rPr lang="da-DK" sz="1600" dirty="0"/>
              <a:t>Indstillet og ekstraordinær kørsel</a:t>
            </a:r>
          </a:p>
        </p:txBody>
      </p:sp>
    </p:spTree>
    <p:extLst>
      <p:ext uri="{BB962C8B-B14F-4D97-AF65-F5344CB8AC3E}">
        <p14:creationId xmlns:p14="http://schemas.microsoft.com/office/powerpoint/2010/main" val="534695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1038224"/>
            <a:ext cx="7291387" cy="4695825"/>
          </a:xfrm>
          <a:prstGeom prst="rect">
            <a:avLst/>
          </a:prstGeom>
        </p:spPr>
        <p:txBody>
          <a:bodyPr/>
          <a:lstStyle/>
          <a:p>
            <a:pPr marL="0" indent="0">
              <a:buNone/>
            </a:pPr>
            <a:r>
              <a:rPr lang="da-DK" sz="1800" b="1" dirty="0"/>
              <a:t>Forventet Regnskab 2021 (1. kvartal)</a:t>
            </a:r>
          </a:p>
          <a:p>
            <a:pPr marL="0" indent="0">
              <a:buNone/>
            </a:pPr>
            <a:endParaRPr lang="da-DK" sz="1800" dirty="0"/>
          </a:p>
        </p:txBody>
      </p:sp>
      <p:pic>
        <p:nvPicPr>
          <p:cNvPr id="3" name="Billede 2">
            <a:extLst>
              <a:ext uri="{FF2B5EF4-FFF2-40B4-BE49-F238E27FC236}">
                <a16:creationId xmlns:a16="http://schemas.microsoft.com/office/drawing/2014/main" id="{63FD0557-78F7-49ED-B052-C49FE6330A17}"/>
              </a:ext>
            </a:extLst>
          </p:cNvPr>
          <p:cNvPicPr>
            <a:picLocks noChangeAspect="1"/>
          </p:cNvPicPr>
          <p:nvPr/>
        </p:nvPicPr>
        <p:blipFill>
          <a:blip r:embed="rId2"/>
          <a:stretch>
            <a:fillRect/>
          </a:stretch>
        </p:blipFill>
        <p:spPr>
          <a:xfrm>
            <a:off x="800100" y="1395274"/>
            <a:ext cx="7543800" cy="4724400"/>
          </a:xfrm>
          <a:prstGeom prst="rect">
            <a:avLst/>
          </a:prstGeom>
        </p:spPr>
      </p:pic>
    </p:spTree>
    <p:extLst>
      <p:ext uri="{BB962C8B-B14F-4D97-AF65-F5344CB8AC3E}">
        <p14:creationId xmlns:p14="http://schemas.microsoft.com/office/powerpoint/2010/main" val="1541895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1038224"/>
            <a:ext cx="7291387" cy="4695825"/>
          </a:xfrm>
          <a:prstGeom prst="rect">
            <a:avLst/>
          </a:prstGeom>
        </p:spPr>
        <p:txBody>
          <a:bodyPr/>
          <a:lstStyle/>
          <a:p>
            <a:pPr marL="0" indent="0">
              <a:buNone/>
            </a:pPr>
            <a:r>
              <a:rPr lang="da-DK" sz="1800" b="1" dirty="0"/>
              <a:t>Forventet Regnskab 2021 (1. kvartal)</a:t>
            </a:r>
          </a:p>
          <a:p>
            <a:pPr marL="0" indent="0">
              <a:buNone/>
            </a:pPr>
            <a:endParaRPr lang="da-DK" sz="1800" b="1" dirty="0"/>
          </a:p>
          <a:p>
            <a:pPr marL="0" indent="0">
              <a:buNone/>
            </a:pPr>
            <a:r>
              <a:rPr lang="da-DK" sz="1800" i="1" dirty="0"/>
              <a:t>Sammenlignet med budget 2021</a:t>
            </a:r>
          </a:p>
          <a:p>
            <a:pPr>
              <a:buFont typeface="Arial" panose="020B0604020202020204" pitchFamily="34" charset="0"/>
              <a:buChar char="•"/>
            </a:pPr>
            <a:r>
              <a:rPr lang="da-DK" sz="1800" dirty="0"/>
              <a:t>Forventet </a:t>
            </a:r>
            <a:r>
              <a:rPr lang="da-DK" sz="1800" b="1" dirty="0"/>
              <a:t>merforbrug</a:t>
            </a:r>
            <a:r>
              <a:rPr lang="da-DK" sz="1800" dirty="0"/>
              <a:t> for 2021 på 5,9 mio. kr.</a:t>
            </a:r>
            <a:endParaRPr lang="da-DK" sz="1400" dirty="0"/>
          </a:p>
          <a:p>
            <a:pPr>
              <a:buFont typeface="Arial" panose="020B0604020202020204" pitchFamily="34" charset="0"/>
              <a:buChar char="•"/>
            </a:pPr>
            <a:r>
              <a:rPr lang="da-DK" sz="1800" b="1" dirty="0"/>
              <a:t>Indeksregulering</a:t>
            </a:r>
            <a:r>
              <a:rPr lang="da-DK" sz="1800" dirty="0"/>
              <a:t> på 1,6 mio. kr. </a:t>
            </a:r>
          </a:p>
          <a:p>
            <a:pPr>
              <a:buFont typeface="Arial" panose="020B0604020202020204" pitchFamily="34" charset="0"/>
              <a:buChar char="•"/>
            </a:pPr>
            <a:r>
              <a:rPr lang="da-DK" sz="1800" dirty="0"/>
              <a:t>Modsatrettede, kommunespecifikke afvigelser:  4,3 mio. kr.</a:t>
            </a:r>
          </a:p>
          <a:p>
            <a:pPr marL="0" indent="0">
              <a:buNone/>
            </a:pPr>
            <a:endParaRPr lang="da-DK" sz="1800" dirty="0"/>
          </a:p>
          <a:p>
            <a:pPr>
              <a:buFont typeface="Arial" panose="020B0604020202020204" pitchFamily="34" charset="0"/>
              <a:buChar char="•"/>
            </a:pPr>
            <a:r>
              <a:rPr lang="da-DK" sz="1800" dirty="0"/>
              <a:t>Konsekvenser af </a:t>
            </a:r>
            <a:r>
              <a:rPr lang="da-DK" sz="1800" b="1" dirty="0"/>
              <a:t>COVID-19 </a:t>
            </a:r>
            <a:r>
              <a:rPr lang="da-DK" sz="1800" dirty="0"/>
              <a:t>: 16,5 mio. kr. </a:t>
            </a:r>
          </a:p>
          <a:p>
            <a:pPr lvl="1">
              <a:buFont typeface="Arial" panose="020B0604020202020204" pitchFamily="34" charset="0"/>
              <a:buChar char="•"/>
            </a:pPr>
            <a:r>
              <a:rPr lang="da-DK" sz="1600" dirty="0"/>
              <a:t>Merudgift til rengøring af busser og køb af værnemidler til chauffører</a:t>
            </a:r>
          </a:p>
          <a:p>
            <a:pPr lvl="1">
              <a:buFont typeface="Arial" panose="020B0604020202020204" pitchFamily="34" charset="0"/>
              <a:buChar char="•"/>
            </a:pPr>
            <a:r>
              <a:rPr lang="da-DK" sz="1600" dirty="0"/>
              <a:t>Indstillet og ekstraordinær kørsel</a:t>
            </a:r>
          </a:p>
        </p:txBody>
      </p:sp>
    </p:spTree>
    <p:extLst>
      <p:ext uri="{BB962C8B-B14F-4D97-AF65-F5344CB8AC3E}">
        <p14:creationId xmlns:p14="http://schemas.microsoft.com/office/powerpoint/2010/main" val="297056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1038224"/>
            <a:ext cx="7291387" cy="4695825"/>
          </a:xfrm>
          <a:prstGeom prst="rect">
            <a:avLst/>
          </a:prstGeom>
        </p:spPr>
        <p:txBody>
          <a:bodyPr/>
          <a:lstStyle/>
          <a:p>
            <a:pPr marL="0" indent="0">
              <a:buNone/>
            </a:pPr>
            <a:r>
              <a:rPr lang="da-DK" sz="1800" b="1" dirty="0"/>
              <a:t>Budget 2022</a:t>
            </a:r>
          </a:p>
          <a:p>
            <a:pPr marL="0" indent="0">
              <a:buNone/>
            </a:pPr>
            <a:endParaRPr lang="da-DK" sz="1800" dirty="0"/>
          </a:p>
        </p:txBody>
      </p:sp>
      <p:pic>
        <p:nvPicPr>
          <p:cNvPr id="7" name="Billede 6">
            <a:extLst>
              <a:ext uri="{FF2B5EF4-FFF2-40B4-BE49-F238E27FC236}">
                <a16:creationId xmlns:a16="http://schemas.microsoft.com/office/drawing/2014/main" id="{A791CE7E-CCE7-40E1-A251-4EF7F66F8B3C}"/>
              </a:ext>
            </a:extLst>
          </p:cNvPr>
          <p:cNvPicPr>
            <a:picLocks noChangeAspect="1"/>
          </p:cNvPicPr>
          <p:nvPr/>
        </p:nvPicPr>
        <p:blipFill>
          <a:blip r:embed="rId2"/>
          <a:stretch>
            <a:fillRect/>
          </a:stretch>
        </p:blipFill>
        <p:spPr>
          <a:xfrm>
            <a:off x="1802606" y="1534948"/>
            <a:ext cx="5924550" cy="4429125"/>
          </a:xfrm>
          <a:prstGeom prst="rect">
            <a:avLst/>
          </a:prstGeom>
        </p:spPr>
      </p:pic>
    </p:spTree>
    <p:extLst>
      <p:ext uri="{BB962C8B-B14F-4D97-AF65-F5344CB8AC3E}">
        <p14:creationId xmlns:p14="http://schemas.microsoft.com/office/powerpoint/2010/main" val="1735617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683117"/>
            <a:ext cx="7291387" cy="5593396"/>
          </a:xfrm>
          <a:prstGeom prst="rect">
            <a:avLst/>
          </a:prstGeom>
        </p:spPr>
        <p:txBody>
          <a:bodyPr/>
          <a:lstStyle/>
          <a:p>
            <a:pPr marL="0" indent="0">
              <a:buNone/>
            </a:pPr>
            <a:r>
              <a:rPr lang="da-DK" sz="1800" b="1" dirty="0"/>
              <a:t>Budget 2022</a:t>
            </a:r>
          </a:p>
          <a:p>
            <a:pPr marL="0" indent="0">
              <a:buNone/>
            </a:pPr>
            <a:r>
              <a:rPr lang="da-DK" sz="1800" dirty="0"/>
              <a:t>OBS: Budgetforslaget indeholder udgifter til rengøring pga. COVID-19. på i alt 21,0 mio. kr. fordelt til bestillerne. </a:t>
            </a:r>
            <a:r>
              <a:rPr lang="da-DK" sz="1800" b="1" dirty="0"/>
              <a:t>Dette tages ud af budgettet til endelig behandling.</a:t>
            </a:r>
          </a:p>
          <a:p>
            <a:pPr marL="0" indent="0">
              <a:buNone/>
            </a:pPr>
            <a:endParaRPr lang="da-DK" sz="1800" b="1" dirty="0"/>
          </a:p>
          <a:p>
            <a:pPr marL="0" indent="0">
              <a:buNone/>
            </a:pPr>
            <a:r>
              <a:rPr lang="da-DK" sz="1800" i="1" dirty="0"/>
              <a:t>Sammenlignet med budget 2021</a:t>
            </a:r>
          </a:p>
          <a:p>
            <a:pPr>
              <a:buFont typeface="Arial" panose="020B0604020202020204" pitchFamily="34" charset="0"/>
              <a:buChar char="•"/>
            </a:pPr>
            <a:r>
              <a:rPr lang="da-DK" sz="1800" dirty="0"/>
              <a:t>Forventet </a:t>
            </a:r>
            <a:r>
              <a:rPr lang="da-DK" sz="1800" b="1" dirty="0"/>
              <a:t>merforbrug</a:t>
            </a:r>
            <a:r>
              <a:rPr lang="da-DK" sz="1800" dirty="0"/>
              <a:t> på 35,2 mio. kr.</a:t>
            </a:r>
            <a:endParaRPr lang="da-DK" sz="1400" dirty="0"/>
          </a:p>
          <a:p>
            <a:pPr>
              <a:buFont typeface="Arial" panose="020B0604020202020204" pitchFamily="34" charset="0"/>
              <a:buChar char="•"/>
            </a:pPr>
            <a:r>
              <a:rPr lang="da-DK" sz="1800" b="1" dirty="0"/>
              <a:t>Indeksregulering</a:t>
            </a:r>
            <a:r>
              <a:rPr lang="da-DK" sz="1800" dirty="0"/>
              <a:t> på 38,4 mio. kr. </a:t>
            </a:r>
          </a:p>
          <a:p>
            <a:pPr>
              <a:buFont typeface="Arial" panose="020B0604020202020204" pitchFamily="34" charset="0"/>
              <a:buChar char="•"/>
            </a:pPr>
            <a:r>
              <a:rPr lang="da-DK" sz="1800" dirty="0"/>
              <a:t>Modsatrettede, kommunespecifikke afvigelser:  -3,2 mio. kr.</a:t>
            </a:r>
          </a:p>
          <a:p>
            <a:pPr marL="457200" lvl="1" indent="0">
              <a:buNone/>
            </a:pPr>
            <a:endParaRPr lang="da-DK" sz="1600" dirty="0"/>
          </a:p>
          <a:p>
            <a:pPr marL="57150" indent="0">
              <a:buNone/>
            </a:pPr>
            <a:r>
              <a:rPr lang="da-DK" sz="1800" dirty="0"/>
              <a:t>Usikkerheder</a:t>
            </a:r>
          </a:p>
          <a:p>
            <a:pPr indent="-285750"/>
            <a:r>
              <a:rPr lang="da-DK" sz="1800" dirty="0"/>
              <a:t>Indeks</a:t>
            </a:r>
          </a:p>
          <a:p>
            <a:pPr indent="-285750"/>
            <a:r>
              <a:rPr lang="da-DK" sz="1800" dirty="0"/>
              <a:t>Udbud</a:t>
            </a:r>
          </a:p>
          <a:p>
            <a:pPr indent="-285750"/>
            <a:r>
              <a:rPr lang="da-DK" sz="1800" dirty="0"/>
              <a:t>Effektiviseringer/tilpasninger til K22</a:t>
            </a:r>
          </a:p>
          <a:p>
            <a:pPr indent="-285750"/>
            <a:endParaRPr lang="da-DK" sz="1800" dirty="0"/>
          </a:p>
          <a:p>
            <a:pPr lvl="1">
              <a:buFont typeface="Arial" panose="020B0604020202020204" pitchFamily="34" charset="0"/>
              <a:buChar char="•"/>
            </a:pPr>
            <a:endParaRPr lang="da-DK" sz="1600" dirty="0"/>
          </a:p>
        </p:txBody>
      </p:sp>
    </p:spTree>
    <p:extLst>
      <p:ext uri="{BB962C8B-B14F-4D97-AF65-F5344CB8AC3E}">
        <p14:creationId xmlns:p14="http://schemas.microsoft.com/office/powerpoint/2010/main" val="4087640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r>
              <a:rPr lang="da-DK" sz="1800" b="1" dirty="0"/>
              <a:t>Indeks</a:t>
            </a:r>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dirty="0"/>
          </a:p>
          <a:p>
            <a:pPr marL="0" indent="0">
              <a:buNone/>
            </a:pPr>
            <a:endParaRPr lang="da-DK" sz="1800" dirty="0"/>
          </a:p>
          <a:p>
            <a:r>
              <a:rPr lang="da-DK" sz="1800" dirty="0"/>
              <a:t>Trafikselskaberne i Danmark, maj 2021</a:t>
            </a:r>
          </a:p>
          <a:p>
            <a:r>
              <a:rPr lang="da-DK" sz="1800" dirty="0"/>
              <a:t>Udsving i indeks er forskellige</a:t>
            </a:r>
          </a:p>
          <a:p>
            <a:pPr marL="0" indent="0">
              <a:buNone/>
            </a:pPr>
            <a:endParaRPr lang="da-DK" sz="1800" dirty="0"/>
          </a:p>
        </p:txBody>
      </p:sp>
      <p:pic>
        <p:nvPicPr>
          <p:cNvPr id="3" name="Billede 2">
            <a:extLst>
              <a:ext uri="{FF2B5EF4-FFF2-40B4-BE49-F238E27FC236}">
                <a16:creationId xmlns:a16="http://schemas.microsoft.com/office/drawing/2014/main" id="{A160A532-7042-43DF-8B8C-0AAAA4313F84}"/>
              </a:ext>
            </a:extLst>
          </p:cNvPr>
          <p:cNvPicPr>
            <a:picLocks noChangeAspect="1"/>
          </p:cNvPicPr>
          <p:nvPr/>
        </p:nvPicPr>
        <p:blipFill>
          <a:blip r:embed="rId2"/>
          <a:stretch>
            <a:fillRect/>
          </a:stretch>
        </p:blipFill>
        <p:spPr>
          <a:xfrm>
            <a:off x="1380102" y="1347059"/>
            <a:ext cx="6769557" cy="1410890"/>
          </a:xfrm>
          <a:prstGeom prst="rect">
            <a:avLst/>
          </a:prstGeom>
        </p:spPr>
      </p:pic>
    </p:spTree>
    <p:extLst>
      <p:ext uri="{BB962C8B-B14F-4D97-AF65-F5344CB8AC3E}">
        <p14:creationId xmlns:p14="http://schemas.microsoft.com/office/powerpoint/2010/main" val="3043481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dirty="0"/>
          </a:p>
          <a:p>
            <a:pPr marL="0" indent="0">
              <a:buNone/>
            </a:pPr>
            <a:endParaRPr lang="da-DK" sz="1800" dirty="0"/>
          </a:p>
        </p:txBody>
      </p:sp>
      <p:pic>
        <p:nvPicPr>
          <p:cNvPr id="2" name="Billede 1">
            <a:extLst>
              <a:ext uri="{FF2B5EF4-FFF2-40B4-BE49-F238E27FC236}">
                <a16:creationId xmlns:a16="http://schemas.microsoft.com/office/drawing/2014/main" id="{0CC2ECFA-294D-47A4-837E-FF13069B554A}"/>
              </a:ext>
            </a:extLst>
          </p:cNvPr>
          <p:cNvPicPr>
            <a:picLocks noChangeAspect="1"/>
          </p:cNvPicPr>
          <p:nvPr/>
        </p:nvPicPr>
        <p:blipFill>
          <a:blip r:embed="rId2"/>
          <a:stretch>
            <a:fillRect/>
          </a:stretch>
        </p:blipFill>
        <p:spPr>
          <a:xfrm>
            <a:off x="557436" y="880431"/>
            <a:ext cx="8029128" cy="4706520"/>
          </a:xfrm>
          <a:prstGeom prst="rect">
            <a:avLst/>
          </a:prstGeom>
        </p:spPr>
      </p:pic>
    </p:spTree>
    <p:extLst>
      <p:ext uri="{BB962C8B-B14F-4D97-AF65-F5344CB8AC3E}">
        <p14:creationId xmlns:p14="http://schemas.microsoft.com/office/powerpoint/2010/main" val="293734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21" name="Tekstfelt 20">
            <a:extLst>
              <a:ext uri="{FF2B5EF4-FFF2-40B4-BE49-F238E27FC236}">
                <a16:creationId xmlns:a16="http://schemas.microsoft.com/office/drawing/2014/main" id="{AC79635A-B963-4E6B-915B-818ABCA0AC04}"/>
              </a:ext>
            </a:extLst>
          </p:cNvPr>
          <p:cNvSpPr txBox="1"/>
          <p:nvPr/>
        </p:nvSpPr>
        <p:spPr>
          <a:xfrm>
            <a:off x="6438021" y="1538569"/>
            <a:ext cx="2290439" cy="1200329"/>
          </a:xfrm>
          <a:prstGeom prst="rect">
            <a:avLst/>
          </a:prstGeom>
          <a:noFill/>
        </p:spPr>
        <p:txBody>
          <a:bodyPr wrap="square" rtlCol="0">
            <a:spAutoFit/>
          </a:bodyPr>
          <a:lstStyle/>
          <a:p>
            <a:pPr marL="171450" indent="-171450">
              <a:buFont typeface="Arial" panose="020B0604020202020204" pitchFamily="34" charset="0"/>
              <a:buChar char="•"/>
            </a:pPr>
            <a:r>
              <a:rPr lang="da-DK" sz="1200" dirty="0"/>
              <a:t>Siden februar 2021 er delindekset for HVO steget mere end delindekset for diesel.</a:t>
            </a:r>
          </a:p>
          <a:p>
            <a:pPr marL="171450" indent="-171450">
              <a:buFont typeface="Arial" panose="020B0604020202020204" pitchFamily="34" charset="0"/>
              <a:buChar char="•"/>
            </a:pPr>
            <a:endParaRPr lang="da-DK" sz="1200" dirty="0"/>
          </a:p>
          <a:p>
            <a:r>
              <a:rPr lang="da-DK" sz="1200" dirty="0"/>
              <a:t>Reelle vægte pr. juni 2021</a:t>
            </a:r>
          </a:p>
        </p:txBody>
      </p:sp>
      <p:pic>
        <p:nvPicPr>
          <p:cNvPr id="27" name="Billede 26">
            <a:extLst>
              <a:ext uri="{FF2B5EF4-FFF2-40B4-BE49-F238E27FC236}">
                <a16:creationId xmlns:a16="http://schemas.microsoft.com/office/drawing/2014/main" id="{6855AF62-6FDE-4692-990F-2A0AF0937C05}"/>
              </a:ext>
            </a:extLst>
          </p:cNvPr>
          <p:cNvPicPr>
            <a:picLocks noChangeAspect="1"/>
          </p:cNvPicPr>
          <p:nvPr/>
        </p:nvPicPr>
        <p:blipFill>
          <a:blip r:embed="rId2"/>
          <a:stretch>
            <a:fillRect/>
          </a:stretch>
        </p:blipFill>
        <p:spPr>
          <a:xfrm>
            <a:off x="101263" y="959197"/>
            <a:ext cx="6163590" cy="2536156"/>
          </a:xfrm>
          <a:prstGeom prst="rect">
            <a:avLst/>
          </a:prstGeom>
        </p:spPr>
      </p:pic>
      <p:sp>
        <p:nvSpPr>
          <p:cNvPr id="32" name="Pladsholder til tekst 53">
            <a:extLst>
              <a:ext uri="{FF2B5EF4-FFF2-40B4-BE49-F238E27FC236}">
                <a16:creationId xmlns:a16="http://schemas.microsoft.com/office/drawing/2014/main" id="{4C5C952E-0445-4244-8B9D-55239CBEB70E}"/>
              </a:ext>
            </a:extLst>
          </p:cNvPr>
          <p:cNvSpPr txBox="1">
            <a:spLocks/>
          </p:cNvSpPr>
          <p:nvPr/>
        </p:nvSpPr>
        <p:spPr>
          <a:xfrm>
            <a:off x="108336" y="532110"/>
            <a:ext cx="7291387" cy="381380"/>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a-DK" sz="1800" b="1" dirty="0"/>
              <a:t>Diesel vs. HVO</a:t>
            </a:r>
          </a:p>
        </p:txBody>
      </p:sp>
      <p:pic>
        <p:nvPicPr>
          <p:cNvPr id="33" name="Billede 32">
            <a:extLst>
              <a:ext uri="{FF2B5EF4-FFF2-40B4-BE49-F238E27FC236}">
                <a16:creationId xmlns:a16="http://schemas.microsoft.com/office/drawing/2014/main" id="{8D38D41D-32BA-4123-A1F0-272A7ACD03AB}"/>
              </a:ext>
            </a:extLst>
          </p:cNvPr>
          <p:cNvPicPr>
            <a:picLocks noChangeAspect="1"/>
          </p:cNvPicPr>
          <p:nvPr/>
        </p:nvPicPr>
        <p:blipFill>
          <a:blip r:embed="rId3"/>
          <a:stretch>
            <a:fillRect/>
          </a:stretch>
        </p:blipFill>
        <p:spPr>
          <a:xfrm>
            <a:off x="6378327" y="2852737"/>
            <a:ext cx="2409825" cy="1152525"/>
          </a:xfrm>
          <a:prstGeom prst="rect">
            <a:avLst/>
          </a:prstGeom>
        </p:spPr>
      </p:pic>
      <p:pic>
        <p:nvPicPr>
          <p:cNvPr id="34" name="Billede 33">
            <a:extLst>
              <a:ext uri="{FF2B5EF4-FFF2-40B4-BE49-F238E27FC236}">
                <a16:creationId xmlns:a16="http://schemas.microsoft.com/office/drawing/2014/main" id="{4BD14758-B1D8-47AB-B37D-9523E288CBD6}"/>
              </a:ext>
            </a:extLst>
          </p:cNvPr>
          <p:cNvPicPr>
            <a:picLocks noChangeAspect="1"/>
          </p:cNvPicPr>
          <p:nvPr/>
        </p:nvPicPr>
        <p:blipFill>
          <a:blip r:embed="rId4"/>
          <a:stretch>
            <a:fillRect/>
          </a:stretch>
        </p:blipFill>
        <p:spPr>
          <a:xfrm>
            <a:off x="108336" y="3495353"/>
            <a:ext cx="6157494" cy="2548349"/>
          </a:xfrm>
          <a:prstGeom prst="rect">
            <a:avLst/>
          </a:prstGeom>
        </p:spPr>
      </p:pic>
    </p:spTree>
    <p:extLst>
      <p:ext uri="{BB962C8B-B14F-4D97-AF65-F5344CB8AC3E}">
        <p14:creationId xmlns:p14="http://schemas.microsoft.com/office/powerpoint/2010/main" val="2632987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21" name="Tekstfelt 20">
            <a:extLst>
              <a:ext uri="{FF2B5EF4-FFF2-40B4-BE49-F238E27FC236}">
                <a16:creationId xmlns:a16="http://schemas.microsoft.com/office/drawing/2014/main" id="{AC79635A-B963-4E6B-915B-818ABCA0AC04}"/>
              </a:ext>
            </a:extLst>
          </p:cNvPr>
          <p:cNvSpPr txBox="1"/>
          <p:nvPr/>
        </p:nvSpPr>
        <p:spPr>
          <a:xfrm>
            <a:off x="6438021" y="1538569"/>
            <a:ext cx="2290439" cy="1938992"/>
          </a:xfrm>
          <a:prstGeom prst="rect">
            <a:avLst/>
          </a:prstGeom>
          <a:noFill/>
        </p:spPr>
        <p:txBody>
          <a:bodyPr wrap="square" rtlCol="0">
            <a:spAutoFit/>
          </a:bodyPr>
          <a:lstStyle/>
          <a:p>
            <a:pPr marL="171450" indent="-171450">
              <a:buFont typeface="Arial" panose="020B0604020202020204" pitchFamily="34" charset="0"/>
              <a:buChar char="•"/>
            </a:pPr>
            <a:r>
              <a:rPr lang="da-DK" sz="1200" dirty="0"/>
              <a:t>Større udsving i HVO-indeks og priser for HVO-biodiesel.</a:t>
            </a:r>
          </a:p>
          <a:p>
            <a:pPr marL="171450" indent="-171450">
              <a:buFont typeface="Arial" panose="020B0604020202020204" pitchFamily="34" charset="0"/>
              <a:buChar char="•"/>
            </a:pPr>
            <a:endParaRPr lang="da-DK" sz="1200" dirty="0"/>
          </a:p>
          <a:p>
            <a:pPr marL="171450" indent="-171450">
              <a:buFont typeface="Arial" panose="020B0604020202020204" pitchFamily="34" charset="0"/>
              <a:buChar char="•"/>
            </a:pPr>
            <a:r>
              <a:rPr lang="da-DK" sz="1200" dirty="0"/>
              <a:t>HVO-indekset </a:t>
            </a:r>
            <a:r>
              <a:rPr lang="da-DK" sz="1200" i="1" dirty="0"/>
              <a:t>mindst </a:t>
            </a:r>
            <a:r>
              <a:rPr lang="da-DK" sz="1200" dirty="0"/>
              <a:t>ligeså volatil som omkostningsindeks m. diesel</a:t>
            </a:r>
          </a:p>
          <a:p>
            <a:pPr marL="171450" indent="-171450">
              <a:buFont typeface="Arial" panose="020B0604020202020204" pitchFamily="34" charset="0"/>
              <a:buChar char="•"/>
            </a:pPr>
            <a:endParaRPr lang="da-DK" sz="1200" i="1" dirty="0"/>
          </a:p>
          <a:p>
            <a:pPr marL="171450" indent="-171450">
              <a:buFont typeface="Arial" panose="020B0604020202020204" pitchFamily="34" charset="0"/>
              <a:buChar char="•"/>
            </a:pPr>
            <a:endParaRPr lang="da-DK" sz="1200" dirty="0"/>
          </a:p>
          <a:p>
            <a:r>
              <a:rPr lang="da-DK" sz="1200" dirty="0"/>
              <a:t>Reelle vægte pr. juni 2021</a:t>
            </a:r>
          </a:p>
        </p:txBody>
      </p:sp>
      <p:sp>
        <p:nvSpPr>
          <p:cNvPr id="32" name="Pladsholder til tekst 53">
            <a:extLst>
              <a:ext uri="{FF2B5EF4-FFF2-40B4-BE49-F238E27FC236}">
                <a16:creationId xmlns:a16="http://schemas.microsoft.com/office/drawing/2014/main" id="{4C5C952E-0445-4244-8B9D-55239CBEB70E}"/>
              </a:ext>
            </a:extLst>
          </p:cNvPr>
          <p:cNvSpPr txBox="1">
            <a:spLocks/>
          </p:cNvSpPr>
          <p:nvPr/>
        </p:nvSpPr>
        <p:spPr>
          <a:xfrm>
            <a:off x="108336" y="532110"/>
            <a:ext cx="7291387" cy="381380"/>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a-DK" sz="1800" b="1" dirty="0"/>
              <a:t>Grønne alternativer (EL vs. HVO)</a:t>
            </a:r>
          </a:p>
        </p:txBody>
      </p:sp>
      <p:pic>
        <p:nvPicPr>
          <p:cNvPr id="2" name="Billede 1">
            <a:extLst>
              <a:ext uri="{FF2B5EF4-FFF2-40B4-BE49-F238E27FC236}">
                <a16:creationId xmlns:a16="http://schemas.microsoft.com/office/drawing/2014/main" id="{F81635CA-A673-4192-8CD2-B4A848A5C9F3}"/>
              </a:ext>
            </a:extLst>
          </p:cNvPr>
          <p:cNvPicPr>
            <a:picLocks noChangeAspect="1"/>
          </p:cNvPicPr>
          <p:nvPr/>
        </p:nvPicPr>
        <p:blipFill>
          <a:blip r:embed="rId2"/>
          <a:stretch>
            <a:fillRect/>
          </a:stretch>
        </p:blipFill>
        <p:spPr>
          <a:xfrm>
            <a:off x="108336" y="971390"/>
            <a:ext cx="6175783" cy="2523963"/>
          </a:xfrm>
          <a:prstGeom prst="rect">
            <a:avLst/>
          </a:prstGeom>
        </p:spPr>
      </p:pic>
      <p:pic>
        <p:nvPicPr>
          <p:cNvPr id="3" name="Billede 2">
            <a:extLst>
              <a:ext uri="{FF2B5EF4-FFF2-40B4-BE49-F238E27FC236}">
                <a16:creationId xmlns:a16="http://schemas.microsoft.com/office/drawing/2014/main" id="{636EB69B-2C06-4E96-AAE7-CC0882B6DE9E}"/>
              </a:ext>
            </a:extLst>
          </p:cNvPr>
          <p:cNvPicPr>
            <a:picLocks noChangeAspect="1"/>
          </p:cNvPicPr>
          <p:nvPr/>
        </p:nvPicPr>
        <p:blipFill>
          <a:blip r:embed="rId3"/>
          <a:stretch>
            <a:fillRect/>
          </a:stretch>
        </p:blipFill>
        <p:spPr>
          <a:xfrm>
            <a:off x="108336" y="3495353"/>
            <a:ext cx="6157494" cy="2548349"/>
          </a:xfrm>
          <a:prstGeom prst="rect">
            <a:avLst/>
          </a:prstGeom>
        </p:spPr>
      </p:pic>
      <p:pic>
        <p:nvPicPr>
          <p:cNvPr id="9" name="Billede 8">
            <a:extLst>
              <a:ext uri="{FF2B5EF4-FFF2-40B4-BE49-F238E27FC236}">
                <a16:creationId xmlns:a16="http://schemas.microsoft.com/office/drawing/2014/main" id="{1EDBF39C-5F80-4209-81D5-B1E7943AFBB8}"/>
              </a:ext>
            </a:extLst>
          </p:cNvPr>
          <p:cNvPicPr>
            <a:picLocks noChangeAspect="1"/>
          </p:cNvPicPr>
          <p:nvPr/>
        </p:nvPicPr>
        <p:blipFill>
          <a:blip r:embed="rId4"/>
          <a:stretch>
            <a:fillRect/>
          </a:stretch>
        </p:blipFill>
        <p:spPr>
          <a:xfrm>
            <a:off x="6668840" y="3526377"/>
            <a:ext cx="1828800" cy="1152525"/>
          </a:xfrm>
          <a:prstGeom prst="rect">
            <a:avLst/>
          </a:prstGeom>
        </p:spPr>
      </p:pic>
    </p:spTree>
    <p:extLst>
      <p:ext uri="{BB962C8B-B14F-4D97-AF65-F5344CB8AC3E}">
        <p14:creationId xmlns:p14="http://schemas.microsoft.com/office/powerpoint/2010/main" val="2493597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Introduktion</a:t>
            </a:r>
          </a:p>
        </p:txBody>
      </p:sp>
      <p:sp>
        <p:nvSpPr>
          <p:cNvPr id="3" name="Pladsholder til dato 2"/>
          <p:cNvSpPr>
            <a:spLocks noGrp="1"/>
          </p:cNvSpPr>
          <p:nvPr>
            <p:ph type="dt" sz="half" idx="2"/>
          </p:nvPr>
        </p:nvSpPr>
        <p:spPr/>
        <p:txBody>
          <a:bodyPr/>
          <a:lstStyle/>
          <a:p>
            <a:fld id="{2697A0EA-9EF7-48C9-B310-F152C6E39FBD}" type="datetime1">
              <a:rPr lang="da-DK" smtClean="0"/>
              <a:t>14-06-2021</a:t>
            </a:fld>
            <a:endParaRPr lang="da-DK" dirty="0"/>
          </a:p>
        </p:txBody>
      </p:sp>
      <p:sp>
        <p:nvSpPr>
          <p:cNvPr id="4" name="Pladsholder til tekst 3"/>
          <p:cNvSpPr>
            <a:spLocks noGrp="1"/>
          </p:cNvSpPr>
          <p:nvPr>
            <p:ph type="body" sz="quarter" idx="19"/>
          </p:nvPr>
        </p:nvSpPr>
        <p:spPr/>
        <p:txBody>
          <a:bodyPr/>
          <a:lstStyle/>
          <a:p>
            <a:pPr>
              <a:buFont typeface="Arial" panose="020B0604020202020204" pitchFamily="34" charset="0"/>
              <a:buChar char="•"/>
            </a:pPr>
            <a:r>
              <a:rPr lang="da-DK" dirty="0"/>
              <a:t>Velkommen</a:t>
            </a:r>
          </a:p>
          <a:p>
            <a:pPr>
              <a:buFont typeface="Arial" panose="020B0604020202020204" pitchFamily="34" charset="0"/>
              <a:buChar char="•"/>
            </a:pPr>
            <a:r>
              <a:rPr lang="da-DK" dirty="0"/>
              <a:t>Afregning af regnskab 2020</a:t>
            </a:r>
          </a:p>
          <a:p>
            <a:pPr>
              <a:buFont typeface="Arial" panose="020B0604020202020204" pitchFamily="34" charset="0"/>
              <a:buChar char="•"/>
            </a:pPr>
            <a:r>
              <a:rPr lang="da-DK" dirty="0"/>
              <a:t>Corona status på bevilling og kompensation</a:t>
            </a:r>
          </a:p>
          <a:p>
            <a:pPr>
              <a:buFont typeface="Arial" panose="020B0604020202020204" pitchFamily="34" charset="0"/>
              <a:buChar char="•"/>
            </a:pPr>
            <a:r>
              <a:rPr lang="da-DK" dirty="0"/>
              <a:t>Budgetprocessen</a:t>
            </a:r>
          </a:p>
          <a:p>
            <a:pPr>
              <a:buFont typeface="Arial" panose="020B0604020202020204" pitchFamily="34" charset="0"/>
              <a:buChar char="•"/>
            </a:pPr>
            <a:r>
              <a:rPr lang="da-DK" dirty="0"/>
              <a:t>Årets hjul</a:t>
            </a:r>
          </a:p>
          <a:p>
            <a:pPr>
              <a:buFont typeface="Arial" panose="020B0604020202020204" pitchFamily="34" charset="0"/>
              <a:buChar char="•"/>
            </a:pPr>
            <a:endParaRPr lang="da-DK" dirty="0"/>
          </a:p>
        </p:txBody>
      </p:sp>
    </p:spTree>
    <p:extLst>
      <p:ext uri="{BB962C8B-B14F-4D97-AF65-F5344CB8AC3E}">
        <p14:creationId xmlns:p14="http://schemas.microsoft.com/office/powerpoint/2010/main" val="1724496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577817"/>
            <a:ext cx="7291387" cy="4695825"/>
          </a:xfrm>
          <a:prstGeom prst="rect">
            <a:avLst/>
          </a:prstGeom>
        </p:spPr>
        <p:txBody>
          <a:bodyPr>
            <a:normAutofit/>
          </a:bodyPr>
          <a:lstStyle/>
          <a:p>
            <a:pPr marL="0" indent="0">
              <a:buNone/>
            </a:pPr>
            <a:r>
              <a:rPr lang="da-DK" sz="1800" b="1" dirty="0"/>
              <a:t>Ruteøkonomi</a:t>
            </a:r>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pPr marL="0" indent="0">
              <a:buNone/>
            </a:pPr>
            <a:endParaRPr lang="da-DK" sz="1800" b="1" dirty="0"/>
          </a:p>
          <a:p>
            <a:r>
              <a:rPr lang="da-DK" sz="1800" dirty="0"/>
              <a:t>Ikke længere en del af økonomimaterialet</a:t>
            </a:r>
          </a:p>
          <a:p>
            <a:r>
              <a:rPr lang="da-DK" sz="1800" dirty="0"/>
              <a:t>Ligger særskilt på extranettet som Excel-filer (2019 og frem)</a:t>
            </a:r>
          </a:p>
          <a:p>
            <a:r>
              <a:rPr lang="da-DK" sz="1800" dirty="0"/>
              <a:t>Ruteøkonomi til </a:t>
            </a:r>
            <a:r>
              <a:rPr lang="da-DK" sz="1800" dirty="0" err="1"/>
              <a:t>PowerBI</a:t>
            </a:r>
            <a:endParaRPr lang="da-DK" sz="1800" dirty="0"/>
          </a:p>
          <a:p>
            <a:pPr marL="0" indent="0">
              <a:buNone/>
            </a:pPr>
            <a:endParaRPr lang="da-DK" sz="1800" b="1" dirty="0"/>
          </a:p>
          <a:p>
            <a:pPr marL="0" indent="0">
              <a:buNone/>
            </a:pPr>
            <a:endParaRPr lang="da-DK" sz="1800" b="1" dirty="0"/>
          </a:p>
        </p:txBody>
      </p:sp>
      <p:pic>
        <p:nvPicPr>
          <p:cNvPr id="5" name="Billede 4">
            <a:extLst>
              <a:ext uri="{FF2B5EF4-FFF2-40B4-BE49-F238E27FC236}">
                <a16:creationId xmlns:a16="http://schemas.microsoft.com/office/drawing/2014/main" id="{56C60D5A-0926-4129-9CE9-8ED8AC691D30}"/>
              </a:ext>
            </a:extLst>
          </p:cNvPr>
          <p:cNvPicPr>
            <a:picLocks noChangeAspect="1"/>
          </p:cNvPicPr>
          <p:nvPr/>
        </p:nvPicPr>
        <p:blipFill>
          <a:blip r:embed="rId2"/>
          <a:stretch>
            <a:fillRect/>
          </a:stretch>
        </p:blipFill>
        <p:spPr>
          <a:xfrm>
            <a:off x="382341" y="1569411"/>
            <a:ext cx="4828851" cy="892288"/>
          </a:xfrm>
          <a:custGeom>
            <a:avLst/>
            <a:gdLst>
              <a:gd name="connsiteX0" fmla="*/ 0 w 4828851"/>
              <a:gd name="connsiteY0" fmla="*/ 0 h 892288"/>
              <a:gd name="connsiteX1" fmla="*/ 593259 w 4828851"/>
              <a:gd name="connsiteY1" fmla="*/ 0 h 892288"/>
              <a:gd name="connsiteX2" fmla="*/ 1283095 w 4828851"/>
              <a:gd name="connsiteY2" fmla="*/ 0 h 892288"/>
              <a:gd name="connsiteX3" fmla="*/ 1828065 w 4828851"/>
              <a:gd name="connsiteY3" fmla="*/ 0 h 892288"/>
              <a:gd name="connsiteX4" fmla="*/ 2373035 w 4828851"/>
              <a:gd name="connsiteY4" fmla="*/ 0 h 892288"/>
              <a:gd name="connsiteX5" fmla="*/ 3014583 w 4828851"/>
              <a:gd name="connsiteY5" fmla="*/ 0 h 892288"/>
              <a:gd name="connsiteX6" fmla="*/ 3607842 w 4828851"/>
              <a:gd name="connsiteY6" fmla="*/ 0 h 892288"/>
              <a:gd name="connsiteX7" fmla="*/ 4828851 w 4828851"/>
              <a:gd name="connsiteY7" fmla="*/ 0 h 892288"/>
              <a:gd name="connsiteX8" fmla="*/ 4828851 w 4828851"/>
              <a:gd name="connsiteY8" fmla="*/ 419375 h 892288"/>
              <a:gd name="connsiteX9" fmla="*/ 4828851 w 4828851"/>
              <a:gd name="connsiteY9" fmla="*/ 892288 h 892288"/>
              <a:gd name="connsiteX10" fmla="*/ 4090727 w 4828851"/>
              <a:gd name="connsiteY10" fmla="*/ 892288 h 892288"/>
              <a:gd name="connsiteX11" fmla="*/ 3304314 w 4828851"/>
              <a:gd name="connsiteY11" fmla="*/ 892288 h 892288"/>
              <a:gd name="connsiteX12" fmla="*/ 2566189 w 4828851"/>
              <a:gd name="connsiteY12" fmla="*/ 892288 h 892288"/>
              <a:gd name="connsiteX13" fmla="*/ 1876354 w 4828851"/>
              <a:gd name="connsiteY13" fmla="*/ 892288 h 892288"/>
              <a:gd name="connsiteX14" fmla="*/ 1331383 w 4828851"/>
              <a:gd name="connsiteY14" fmla="*/ 892288 h 892288"/>
              <a:gd name="connsiteX15" fmla="*/ 738124 w 4828851"/>
              <a:gd name="connsiteY15" fmla="*/ 892288 h 892288"/>
              <a:gd name="connsiteX16" fmla="*/ 0 w 4828851"/>
              <a:gd name="connsiteY16" fmla="*/ 892288 h 892288"/>
              <a:gd name="connsiteX17" fmla="*/ 0 w 4828851"/>
              <a:gd name="connsiteY17" fmla="*/ 446144 h 892288"/>
              <a:gd name="connsiteX18" fmla="*/ 0 w 4828851"/>
              <a:gd name="connsiteY18" fmla="*/ 0 h 892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828851" h="892288" fill="none" extrusionOk="0">
                <a:moveTo>
                  <a:pt x="0" y="0"/>
                </a:moveTo>
                <a:cubicBezTo>
                  <a:pt x="190676" y="-16403"/>
                  <a:pt x="368506" y="-12472"/>
                  <a:pt x="593259" y="0"/>
                </a:cubicBezTo>
                <a:cubicBezTo>
                  <a:pt x="818012" y="12472"/>
                  <a:pt x="1069765" y="-21328"/>
                  <a:pt x="1283095" y="0"/>
                </a:cubicBezTo>
                <a:cubicBezTo>
                  <a:pt x="1496425" y="21328"/>
                  <a:pt x="1659240" y="20627"/>
                  <a:pt x="1828065" y="0"/>
                </a:cubicBezTo>
                <a:cubicBezTo>
                  <a:pt x="1996890" y="-20627"/>
                  <a:pt x="2213182" y="13378"/>
                  <a:pt x="2373035" y="0"/>
                </a:cubicBezTo>
                <a:cubicBezTo>
                  <a:pt x="2532888" y="-13378"/>
                  <a:pt x="2846676" y="-2852"/>
                  <a:pt x="3014583" y="0"/>
                </a:cubicBezTo>
                <a:cubicBezTo>
                  <a:pt x="3182490" y="2852"/>
                  <a:pt x="3421348" y="-29121"/>
                  <a:pt x="3607842" y="0"/>
                </a:cubicBezTo>
                <a:cubicBezTo>
                  <a:pt x="3794336" y="29121"/>
                  <a:pt x="4337426" y="52211"/>
                  <a:pt x="4828851" y="0"/>
                </a:cubicBezTo>
                <a:cubicBezTo>
                  <a:pt x="4834448" y="102786"/>
                  <a:pt x="4838300" y="311904"/>
                  <a:pt x="4828851" y="419375"/>
                </a:cubicBezTo>
                <a:cubicBezTo>
                  <a:pt x="4819402" y="526847"/>
                  <a:pt x="4822991" y="777252"/>
                  <a:pt x="4828851" y="892288"/>
                </a:cubicBezTo>
                <a:cubicBezTo>
                  <a:pt x="4562142" y="868848"/>
                  <a:pt x="4281389" y="878089"/>
                  <a:pt x="4090727" y="892288"/>
                </a:cubicBezTo>
                <a:cubicBezTo>
                  <a:pt x="3900065" y="906487"/>
                  <a:pt x="3574705" y="915701"/>
                  <a:pt x="3304314" y="892288"/>
                </a:cubicBezTo>
                <a:cubicBezTo>
                  <a:pt x="3033923" y="868875"/>
                  <a:pt x="2903644" y="920052"/>
                  <a:pt x="2566189" y="892288"/>
                </a:cubicBezTo>
                <a:cubicBezTo>
                  <a:pt x="2228735" y="864524"/>
                  <a:pt x="2153345" y="885676"/>
                  <a:pt x="1876354" y="892288"/>
                </a:cubicBezTo>
                <a:cubicBezTo>
                  <a:pt x="1599364" y="898900"/>
                  <a:pt x="1579978" y="916092"/>
                  <a:pt x="1331383" y="892288"/>
                </a:cubicBezTo>
                <a:cubicBezTo>
                  <a:pt x="1082788" y="868484"/>
                  <a:pt x="883378" y="915103"/>
                  <a:pt x="738124" y="892288"/>
                </a:cubicBezTo>
                <a:cubicBezTo>
                  <a:pt x="592870" y="869473"/>
                  <a:pt x="216787" y="882840"/>
                  <a:pt x="0" y="892288"/>
                </a:cubicBezTo>
                <a:cubicBezTo>
                  <a:pt x="4785" y="726779"/>
                  <a:pt x="22088" y="549804"/>
                  <a:pt x="0" y="446144"/>
                </a:cubicBezTo>
                <a:cubicBezTo>
                  <a:pt x="-22088" y="342484"/>
                  <a:pt x="-22264" y="162355"/>
                  <a:pt x="0" y="0"/>
                </a:cubicBezTo>
                <a:close/>
              </a:path>
              <a:path w="4828851" h="892288" stroke="0" extrusionOk="0">
                <a:moveTo>
                  <a:pt x="0" y="0"/>
                </a:moveTo>
                <a:cubicBezTo>
                  <a:pt x="137930" y="-836"/>
                  <a:pt x="376828" y="3822"/>
                  <a:pt x="544970" y="0"/>
                </a:cubicBezTo>
                <a:cubicBezTo>
                  <a:pt x="713112" y="-3822"/>
                  <a:pt x="952814" y="33566"/>
                  <a:pt x="1234806" y="0"/>
                </a:cubicBezTo>
                <a:cubicBezTo>
                  <a:pt x="1516798" y="-33566"/>
                  <a:pt x="1588876" y="19859"/>
                  <a:pt x="1779777" y="0"/>
                </a:cubicBezTo>
                <a:cubicBezTo>
                  <a:pt x="1970678" y="-19859"/>
                  <a:pt x="2291213" y="-2976"/>
                  <a:pt x="2469612" y="0"/>
                </a:cubicBezTo>
                <a:cubicBezTo>
                  <a:pt x="2648012" y="2976"/>
                  <a:pt x="2912281" y="-23796"/>
                  <a:pt x="3111160" y="0"/>
                </a:cubicBezTo>
                <a:cubicBezTo>
                  <a:pt x="3310039" y="23796"/>
                  <a:pt x="3579469" y="-13318"/>
                  <a:pt x="3800996" y="0"/>
                </a:cubicBezTo>
                <a:cubicBezTo>
                  <a:pt x="4022523" y="13318"/>
                  <a:pt x="4539713" y="-31341"/>
                  <a:pt x="4828851" y="0"/>
                </a:cubicBezTo>
                <a:cubicBezTo>
                  <a:pt x="4849317" y="196616"/>
                  <a:pt x="4820490" y="246494"/>
                  <a:pt x="4828851" y="419375"/>
                </a:cubicBezTo>
                <a:cubicBezTo>
                  <a:pt x="4837212" y="592256"/>
                  <a:pt x="4839320" y="712709"/>
                  <a:pt x="4828851" y="892288"/>
                </a:cubicBezTo>
                <a:cubicBezTo>
                  <a:pt x="4542693" y="889776"/>
                  <a:pt x="4454315" y="910227"/>
                  <a:pt x="4235592" y="892288"/>
                </a:cubicBezTo>
                <a:cubicBezTo>
                  <a:pt x="4016869" y="874349"/>
                  <a:pt x="3808933" y="886457"/>
                  <a:pt x="3545756" y="892288"/>
                </a:cubicBezTo>
                <a:cubicBezTo>
                  <a:pt x="3282579" y="898119"/>
                  <a:pt x="3083291" y="915076"/>
                  <a:pt x="2952497" y="892288"/>
                </a:cubicBezTo>
                <a:cubicBezTo>
                  <a:pt x="2821703" y="869500"/>
                  <a:pt x="2461886" y="885461"/>
                  <a:pt x="2214373" y="892288"/>
                </a:cubicBezTo>
                <a:cubicBezTo>
                  <a:pt x="1966860" y="899115"/>
                  <a:pt x="1802556" y="897485"/>
                  <a:pt x="1524537" y="892288"/>
                </a:cubicBezTo>
                <a:cubicBezTo>
                  <a:pt x="1246518" y="887091"/>
                  <a:pt x="1135010" y="909591"/>
                  <a:pt x="834701" y="892288"/>
                </a:cubicBezTo>
                <a:cubicBezTo>
                  <a:pt x="534392" y="874985"/>
                  <a:pt x="296976" y="905073"/>
                  <a:pt x="0" y="892288"/>
                </a:cubicBezTo>
                <a:cubicBezTo>
                  <a:pt x="18473" y="748307"/>
                  <a:pt x="1053" y="568325"/>
                  <a:pt x="0" y="455067"/>
                </a:cubicBezTo>
                <a:cubicBezTo>
                  <a:pt x="-1053" y="341809"/>
                  <a:pt x="5427" y="143674"/>
                  <a:pt x="0" y="0"/>
                </a:cubicBezTo>
                <a:close/>
              </a:path>
            </a:pathLst>
          </a:custGeom>
          <a:ln>
            <a:solidFill>
              <a:schemeClr val="tx1"/>
            </a:solidFill>
            <a:extLst>
              <a:ext uri="{C807C97D-BFC1-408E-A445-0C87EB9F89A2}">
                <ask:lineSketchStyleProps xmlns:ask="http://schemas.microsoft.com/office/drawing/2018/sketchyshapes" sd="3500304153">
                  <a:prstGeom prst="rect">
                    <a:avLst/>
                  </a:prstGeom>
                  <ask:type>
                    <ask:lineSketchFreehand/>
                  </ask:type>
                </ask:lineSketchStyleProps>
              </a:ext>
            </a:extLst>
          </a:ln>
        </p:spPr>
      </p:pic>
      <p:pic>
        <p:nvPicPr>
          <p:cNvPr id="3074" name="Picture 2" descr="PowerBi On premises installation | Microsoft BI Professionals Denmark">
            <a:extLst>
              <a:ext uri="{FF2B5EF4-FFF2-40B4-BE49-F238E27FC236}">
                <a16:creationId xmlns:a16="http://schemas.microsoft.com/office/drawing/2014/main" id="{4BBAA2C0-1E7B-4A64-A0BF-593BA8FF78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8039" y="1449049"/>
            <a:ext cx="2158118" cy="1133012"/>
          </a:xfrm>
          <a:prstGeom prst="rect">
            <a:avLst/>
          </a:prstGeom>
          <a:noFill/>
          <a:extLst>
            <a:ext uri="{909E8E84-426E-40DD-AFC4-6F175D3DCCD1}">
              <a14:hiddenFill xmlns:a14="http://schemas.microsoft.com/office/drawing/2010/main">
                <a:solidFill>
                  <a:srgbClr val="FFFFFF"/>
                </a:solidFill>
              </a14:hiddenFill>
            </a:ext>
          </a:extLst>
        </p:spPr>
      </p:pic>
      <p:sp>
        <p:nvSpPr>
          <p:cNvPr id="7" name="Pil: højre 6">
            <a:extLst>
              <a:ext uri="{FF2B5EF4-FFF2-40B4-BE49-F238E27FC236}">
                <a16:creationId xmlns:a16="http://schemas.microsoft.com/office/drawing/2014/main" id="{C580C99C-9175-4FD5-95DC-4F14C1E6EB43}"/>
              </a:ext>
            </a:extLst>
          </p:cNvPr>
          <p:cNvSpPr/>
          <p:nvPr/>
        </p:nvSpPr>
        <p:spPr>
          <a:xfrm>
            <a:off x="5480931" y="1829124"/>
            <a:ext cx="541538" cy="372862"/>
          </a:xfrm>
          <a:prstGeom prst="right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dirty="0">
              <a:highlight>
                <a:srgbClr val="00FF00"/>
              </a:highlight>
            </a:endParaRPr>
          </a:p>
        </p:txBody>
      </p:sp>
    </p:spTree>
    <p:extLst>
      <p:ext uri="{BB962C8B-B14F-4D97-AF65-F5344CB8AC3E}">
        <p14:creationId xmlns:p14="http://schemas.microsoft.com/office/powerpoint/2010/main" val="1974774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251320" y="1677314"/>
            <a:ext cx="8149730" cy="1143000"/>
          </a:xfrm>
        </p:spPr>
        <p:txBody>
          <a:bodyPr/>
          <a:lstStyle/>
          <a:p>
            <a:pPr algn="ctr">
              <a:lnSpc>
                <a:spcPts val="8500"/>
              </a:lnSpc>
            </a:pPr>
            <a:r>
              <a:rPr lang="da-DK" sz="8500" dirty="0"/>
              <a:t>FLEXTRAFIK</a:t>
            </a:r>
            <a:br>
              <a:rPr lang="da-DK" sz="8500" dirty="0"/>
            </a:br>
            <a:r>
              <a:rPr lang="da-DK" sz="8500"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14-06-2021</a:t>
            </a:fld>
            <a:endParaRPr lang="da-DK" dirty="0">
              <a:solidFill>
                <a:prstClr val="white"/>
              </a:solidFill>
            </a:endParaRPr>
          </a:p>
        </p:txBody>
      </p:sp>
    </p:spTree>
    <p:extLst>
      <p:ext uri="{BB962C8B-B14F-4D97-AF65-F5344CB8AC3E}">
        <p14:creationId xmlns:p14="http://schemas.microsoft.com/office/powerpoint/2010/main" val="158275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3" name="Tekstfelt 2">
            <a:extLst>
              <a:ext uri="{FF2B5EF4-FFF2-40B4-BE49-F238E27FC236}">
                <a16:creationId xmlns:a16="http://schemas.microsoft.com/office/drawing/2014/main" id="{FD65E39C-3CB9-47B5-BEC8-DD92CA897485}"/>
              </a:ext>
            </a:extLst>
          </p:cNvPr>
          <p:cNvSpPr txBox="1"/>
          <p:nvPr/>
        </p:nvSpPr>
        <p:spPr>
          <a:xfrm>
            <a:off x="790307" y="857358"/>
            <a:ext cx="1864613" cy="369332"/>
          </a:xfrm>
          <a:prstGeom prst="rect">
            <a:avLst/>
          </a:prstGeom>
          <a:noFill/>
        </p:spPr>
        <p:txBody>
          <a:bodyPr wrap="none" rtlCol="0">
            <a:spAutoFit/>
          </a:bodyPr>
          <a:lstStyle/>
          <a:p>
            <a:r>
              <a:rPr lang="da-DK" b="1" dirty="0"/>
              <a:t>Regnskab 2020</a:t>
            </a:r>
          </a:p>
        </p:txBody>
      </p:sp>
      <p:graphicFrame>
        <p:nvGraphicFramePr>
          <p:cNvPr id="5" name="Tabel 4">
            <a:extLst>
              <a:ext uri="{FF2B5EF4-FFF2-40B4-BE49-F238E27FC236}">
                <a16:creationId xmlns:a16="http://schemas.microsoft.com/office/drawing/2014/main" id="{2D9BF11C-BCEC-4BFE-9991-14BF5859D628}"/>
              </a:ext>
            </a:extLst>
          </p:cNvPr>
          <p:cNvGraphicFramePr>
            <a:graphicFrameLocks noGrp="1"/>
          </p:cNvGraphicFramePr>
          <p:nvPr/>
        </p:nvGraphicFramePr>
        <p:xfrm>
          <a:off x="857249" y="2844006"/>
          <a:ext cx="7429502" cy="2314575"/>
        </p:xfrm>
        <a:graphic>
          <a:graphicData uri="http://schemas.openxmlformats.org/drawingml/2006/table">
            <a:tbl>
              <a:tblPr/>
              <a:tblGrid>
                <a:gridCol w="1840685">
                  <a:extLst>
                    <a:ext uri="{9D8B030D-6E8A-4147-A177-3AD203B41FA5}">
                      <a16:colId xmlns:a16="http://schemas.microsoft.com/office/drawing/2014/main" val="206702164"/>
                    </a:ext>
                  </a:extLst>
                </a:gridCol>
                <a:gridCol w="1115856">
                  <a:extLst>
                    <a:ext uri="{9D8B030D-6E8A-4147-A177-3AD203B41FA5}">
                      <a16:colId xmlns:a16="http://schemas.microsoft.com/office/drawing/2014/main" val="3173826935"/>
                    </a:ext>
                  </a:extLst>
                </a:gridCol>
                <a:gridCol w="1115856">
                  <a:extLst>
                    <a:ext uri="{9D8B030D-6E8A-4147-A177-3AD203B41FA5}">
                      <a16:colId xmlns:a16="http://schemas.microsoft.com/office/drawing/2014/main" val="2724900790"/>
                    </a:ext>
                  </a:extLst>
                </a:gridCol>
                <a:gridCol w="1119035">
                  <a:extLst>
                    <a:ext uri="{9D8B030D-6E8A-4147-A177-3AD203B41FA5}">
                      <a16:colId xmlns:a16="http://schemas.microsoft.com/office/drawing/2014/main" val="2072298898"/>
                    </a:ext>
                  </a:extLst>
                </a:gridCol>
                <a:gridCol w="1119035">
                  <a:extLst>
                    <a:ext uri="{9D8B030D-6E8A-4147-A177-3AD203B41FA5}">
                      <a16:colId xmlns:a16="http://schemas.microsoft.com/office/drawing/2014/main" val="3434593264"/>
                    </a:ext>
                  </a:extLst>
                </a:gridCol>
                <a:gridCol w="1119035">
                  <a:extLst>
                    <a:ext uri="{9D8B030D-6E8A-4147-A177-3AD203B41FA5}">
                      <a16:colId xmlns:a16="http://schemas.microsoft.com/office/drawing/2014/main" val="62333205"/>
                    </a:ext>
                  </a:extLst>
                </a:gridCol>
              </a:tblGrid>
              <a:tr h="200025">
                <a:tc gridSpan="6">
                  <a:txBody>
                    <a:bodyPr/>
                    <a:lstStyle/>
                    <a:p>
                      <a:pPr algn="l" fontAlgn="ctr"/>
                      <a:r>
                        <a:rPr lang="da-DK" sz="1200" b="1" i="0" u="none" strike="noStrike">
                          <a:solidFill>
                            <a:srgbClr val="FFFFFF"/>
                          </a:solidFill>
                          <a:effectLst/>
                          <a:latin typeface="Calibri" panose="020F0502020204030204" pitchFamily="34" charset="0"/>
                        </a:rPr>
                        <a:t>Total for Flextrafik</a:t>
                      </a:r>
                    </a:p>
                  </a:txBody>
                  <a:tcPr marL="9525" marR="9525" marT="9525" marB="0" anchor="ctr">
                    <a:lnL>
                      <a:noFill/>
                    </a:lnL>
                    <a:lnR>
                      <a:noFill/>
                    </a:lnR>
                    <a:lnT>
                      <a:noFill/>
                    </a:lnT>
                    <a:lnB>
                      <a:noFill/>
                    </a:lnB>
                    <a:solidFill>
                      <a:srgbClr val="963634"/>
                    </a:solid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976634224"/>
                  </a:ext>
                </a:extLst>
              </a:tr>
              <a:tr h="390525">
                <a:tc>
                  <a:txBody>
                    <a:bodyPr/>
                    <a:lstStyle/>
                    <a:p>
                      <a:pPr algn="r"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Budget 2020</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Regnskab 2020</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Kompensation vedr. COVID-19</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Regnskab inkl. kompensation</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Budgetafvigelse inkl. komp.</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2394642836"/>
                  </a:ext>
                </a:extLst>
              </a:tr>
              <a:tr h="190500">
                <a:tc>
                  <a:txBody>
                    <a:bodyPr/>
                    <a:lstStyle/>
                    <a:p>
                      <a:pPr algn="l" fontAlgn="b"/>
                      <a:r>
                        <a:rPr lang="da-DK" sz="1100" b="1" i="0" u="none" strike="noStrike">
                          <a:solidFill>
                            <a:srgbClr val="963634"/>
                          </a:solidFill>
                          <a:effectLst/>
                          <a:latin typeface="Calibri" panose="020F0502020204030204" pitchFamily="34" charset="0"/>
                        </a:rPr>
                        <a:t>Flextrafik</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extLst>
                  <a:ext uri="{0D108BD9-81ED-4DB2-BD59-A6C34878D82A}">
                    <a16:rowId xmlns:a16="http://schemas.microsoft.com/office/drawing/2014/main" val="4110295257"/>
                  </a:ext>
                </a:extLst>
              </a:tr>
              <a:tr h="190500">
                <a:tc>
                  <a:txBody>
                    <a:bodyPr/>
                    <a:lstStyle/>
                    <a:p>
                      <a:pPr algn="l" fontAlgn="b"/>
                      <a:r>
                        <a:rPr lang="da-DK" sz="1100" b="0" i="0" u="none" strike="noStrike">
                          <a:solidFill>
                            <a:srgbClr val="963634"/>
                          </a:solidFill>
                          <a:effectLst/>
                          <a:latin typeface="Calibri" panose="020F0502020204030204" pitchFamily="34" charset="0"/>
                        </a:rPr>
                        <a:t>Handicapkørsel</a:t>
                      </a:r>
                    </a:p>
                  </a:txBody>
                  <a:tcPr marL="857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43.896.000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32.450.495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-11.480.950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43.931.445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35.445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45789623"/>
                  </a:ext>
                </a:extLst>
              </a:tr>
              <a:tr h="190500">
                <a:tc>
                  <a:txBody>
                    <a:bodyPr/>
                    <a:lstStyle/>
                    <a:p>
                      <a:pPr algn="l" fontAlgn="b"/>
                      <a:r>
                        <a:rPr lang="da-DK" sz="1100" b="0" i="0" u="none" strike="noStrike">
                          <a:solidFill>
                            <a:srgbClr val="963634"/>
                          </a:solidFill>
                          <a:effectLst/>
                          <a:latin typeface="Calibri" panose="020F0502020204030204" pitchFamily="34" charset="0"/>
                        </a:rPr>
                        <a:t>Flextur</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15.039.000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11.357.075</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-3.652.590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15.009.664</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-29.336</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3660866754"/>
                  </a:ext>
                </a:extLst>
              </a:tr>
              <a:tr h="190500">
                <a:tc>
                  <a:txBody>
                    <a:bodyPr/>
                    <a:lstStyle/>
                    <a:p>
                      <a:pPr algn="l" fontAlgn="b"/>
                      <a:r>
                        <a:rPr lang="da-DK" sz="1100" b="0" i="0" u="none" strike="noStrike">
                          <a:solidFill>
                            <a:srgbClr val="963634"/>
                          </a:solidFill>
                          <a:effectLst/>
                          <a:latin typeface="Calibri" panose="020F0502020204030204" pitchFamily="34" charset="0"/>
                        </a:rPr>
                        <a:t>Kommunal</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38.533.000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30.886.749</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-7.600.740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38.487.489</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-45.511</a:t>
                      </a:r>
                    </a:p>
                  </a:txBody>
                  <a:tcPr marL="9525" marR="9525" marT="9525" marB="0" anchor="b">
                    <a:lnL>
                      <a:noFill/>
                    </a:lnL>
                    <a:lnR>
                      <a:noFill/>
                    </a:lnR>
                    <a:lnT>
                      <a:noFill/>
                    </a:lnT>
                    <a:lnB>
                      <a:noFill/>
                    </a:lnB>
                  </a:tcPr>
                </a:tc>
                <a:extLst>
                  <a:ext uri="{0D108BD9-81ED-4DB2-BD59-A6C34878D82A}">
                    <a16:rowId xmlns:a16="http://schemas.microsoft.com/office/drawing/2014/main" val="448707162"/>
                  </a:ext>
                </a:extLst>
              </a:tr>
              <a:tr h="190500">
                <a:tc>
                  <a:txBody>
                    <a:bodyPr/>
                    <a:lstStyle/>
                    <a:p>
                      <a:pPr algn="l" fontAlgn="b"/>
                      <a:r>
                        <a:rPr lang="da-DK" sz="1100" b="0" i="0" u="none" strike="noStrike">
                          <a:solidFill>
                            <a:srgbClr val="963634"/>
                          </a:solidFill>
                          <a:effectLst/>
                          <a:latin typeface="Calibri" panose="020F0502020204030204" pitchFamily="34" charset="0"/>
                        </a:rPr>
                        <a:t>Siddende patientbefordring</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148.485.000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137.716.769</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-10.768.231</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148.485.000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2378236211"/>
                  </a:ext>
                </a:extLst>
              </a:tr>
              <a:tr h="190500">
                <a:tc>
                  <a:txBody>
                    <a:bodyPr/>
                    <a:lstStyle/>
                    <a:p>
                      <a:pPr algn="l" fontAlgn="b"/>
                      <a:r>
                        <a:rPr lang="da-DK" sz="1100" b="0" i="0" u="none" strike="noStrike">
                          <a:solidFill>
                            <a:srgbClr val="963634"/>
                          </a:solidFill>
                          <a:effectLst/>
                          <a:latin typeface="Calibri" panose="020F0502020204030204" pitchFamily="34" charset="0"/>
                        </a:rPr>
                        <a:t>Flexbus</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7.770.000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5.325.727</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-2.625.370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7.951.097</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181.097</a:t>
                      </a:r>
                    </a:p>
                  </a:txBody>
                  <a:tcPr marL="9525" marR="9525" marT="9525" marB="0" anchor="b">
                    <a:lnL>
                      <a:noFill/>
                    </a:lnL>
                    <a:lnR>
                      <a:noFill/>
                    </a:lnR>
                    <a:lnT>
                      <a:noFill/>
                    </a:lnT>
                    <a:lnB>
                      <a:noFill/>
                    </a:lnB>
                  </a:tcPr>
                </a:tc>
                <a:extLst>
                  <a:ext uri="{0D108BD9-81ED-4DB2-BD59-A6C34878D82A}">
                    <a16:rowId xmlns:a16="http://schemas.microsoft.com/office/drawing/2014/main" val="2341672960"/>
                  </a:ext>
                </a:extLst>
              </a:tr>
              <a:tr h="190500">
                <a:tc>
                  <a:txBody>
                    <a:bodyPr/>
                    <a:lstStyle/>
                    <a:p>
                      <a:pPr algn="l" fontAlgn="b"/>
                      <a:r>
                        <a:rPr lang="da-DK" sz="1100" b="0" i="0" u="none" strike="noStrike">
                          <a:solidFill>
                            <a:srgbClr val="963634"/>
                          </a:solidFill>
                          <a:effectLst/>
                          <a:latin typeface="Calibri" panose="020F0502020204030204" pitchFamily="34" charset="0"/>
                        </a:rPr>
                        <a:t>Ekstraudgifter corona</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2.762.828</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2.762.828</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787505519"/>
                  </a:ext>
                </a:extLst>
              </a:tr>
              <a:tr h="190500">
                <a:tc>
                  <a:txBody>
                    <a:bodyPr/>
                    <a:lstStyle/>
                    <a:p>
                      <a:pPr algn="l" fontAlgn="b"/>
                      <a:r>
                        <a:rPr lang="da-DK" sz="1100" b="0" i="0" u="none" strike="noStrike">
                          <a:solidFill>
                            <a:srgbClr val="963634"/>
                          </a:solidFill>
                          <a:effectLst/>
                          <a:latin typeface="Calibri" panose="020F0502020204030204" pitchFamily="34" charset="0"/>
                        </a:rPr>
                        <a:t>NOP</a:t>
                      </a:r>
                    </a:p>
                  </a:txBody>
                  <a:tcPr marL="857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815.000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1.499.522</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1.499.522</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684.522</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2655896175"/>
                  </a:ext>
                </a:extLst>
              </a:tr>
              <a:tr h="200025">
                <a:tc>
                  <a:txBody>
                    <a:bodyPr/>
                    <a:lstStyle/>
                    <a:p>
                      <a:pPr algn="l" fontAlgn="b"/>
                      <a:r>
                        <a:rPr lang="da-DK" sz="1100" b="1" i="0" u="none" strike="noStrike">
                          <a:solidFill>
                            <a:srgbClr val="963634"/>
                          </a:solidFill>
                          <a:effectLst/>
                          <a:latin typeface="Calibri" panose="020F0502020204030204" pitchFamily="34" charset="0"/>
                        </a:rPr>
                        <a:t>Total</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254.538.000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221.999.165</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-33.365.053</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255.364.217</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dirty="0">
                          <a:solidFill>
                            <a:srgbClr val="963634"/>
                          </a:solidFill>
                          <a:effectLst/>
                          <a:latin typeface="Calibri" panose="020F0502020204030204" pitchFamily="34" charset="0"/>
                        </a:rPr>
                        <a:t>826.217</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719547137"/>
                  </a:ext>
                </a:extLst>
              </a:tr>
            </a:tbl>
          </a:graphicData>
        </a:graphic>
      </p:graphicFrame>
      <p:sp>
        <p:nvSpPr>
          <p:cNvPr id="2" name="Tekstfelt 1">
            <a:extLst>
              <a:ext uri="{FF2B5EF4-FFF2-40B4-BE49-F238E27FC236}">
                <a16:creationId xmlns:a16="http://schemas.microsoft.com/office/drawing/2014/main" id="{78E267C0-9025-4232-8BB3-601DF950CF88}"/>
              </a:ext>
            </a:extLst>
          </p:cNvPr>
          <p:cNvSpPr txBox="1"/>
          <p:nvPr/>
        </p:nvSpPr>
        <p:spPr>
          <a:xfrm>
            <a:off x="857249" y="1322773"/>
            <a:ext cx="7514394" cy="1134478"/>
          </a:xfrm>
          <a:prstGeom prst="rect">
            <a:avLst/>
          </a:prstGeom>
          <a:noFill/>
        </p:spPr>
        <p:txBody>
          <a:bodyPr wrap="square" rtlCol="0">
            <a:spAutoFit/>
          </a:bodyPr>
          <a:lstStyle/>
          <a:p>
            <a:pPr>
              <a:lnSpc>
                <a:spcPct val="107000"/>
              </a:lnSpc>
              <a:spcAft>
                <a:spcPts val="800"/>
              </a:spcAft>
            </a:pPr>
            <a:r>
              <a:rPr lang="da-DK" sz="1600" dirty="0">
                <a:effectLst/>
                <a:latin typeface="Calibri" panose="020F0502020204030204" pitchFamily="34" charset="0"/>
                <a:ea typeface="Calibri" panose="020F0502020204030204" pitchFamily="34" charset="0"/>
                <a:cs typeface="Times New Roman" panose="02020603050405020304" pitchFamily="18" charset="0"/>
              </a:rPr>
              <a:t>Budgetafvigelser 2020 skyldes som udgangspunkt færre kørsler pga. </a:t>
            </a:r>
            <a:r>
              <a:rPr lang="da-DK" sz="1600" dirty="0" err="1">
                <a:effectLst/>
                <a:latin typeface="Calibri" panose="020F0502020204030204" pitchFamily="34" charset="0"/>
                <a:ea typeface="Calibri" panose="020F0502020204030204" pitchFamily="34" charset="0"/>
                <a:cs typeface="Times New Roman" panose="02020603050405020304" pitchFamily="18" charset="0"/>
              </a:rPr>
              <a:t>corona</a:t>
            </a:r>
            <a:r>
              <a:rPr lang="da-DK" sz="1600" dirty="0">
                <a:effectLst/>
                <a:latin typeface="Calibri" panose="020F0502020204030204" pitchFamily="34" charset="0"/>
                <a:ea typeface="Calibri" panose="020F0502020204030204" pitchFamily="34" charset="0"/>
                <a:cs typeface="Times New Roman" panose="02020603050405020304" pitchFamily="18" charset="0"/>
              </a:rPr>
              <a:t>. Mindre forbruget afregnes med staten og bestillerne afregnes derfor ud fra budget og ikke faktisk forbrug med mindre afvigelsen skyldes nye kørselsaftaler som bla</a:t>
            </a:r>
            <a:r>
              <a:rPr lang="da-DK" sz="1600" dirty="0">
                <a:latin typeface="Calibri" panose="020F0502020204030204" pitchFamily="34" charset="0"/>
                <a:ea typeface="Calibri" panose="020F0502020204030204" pitchFamily="34" charset="0"/>
                <a:cs typeface="Times New Roman" panose="02020603050405020304" pitchFamily="18" charset="0"/>
              </a:rPr>
              <a:t>ndt andet</a:t>
            </a:r>
            <a:r>
              <a:rPr lang="da-DK" sz="1600" dirty="0">
                <a:effectLst/>
                <a:latin typeface="Calibri" panose="020F0502020204030204" pitchFamily="34" charset="0"/>
                <a:ea typeface="Calibri" panose="020F0502020204030204" pitchFamily="34" charset="0"/>
                <a:cs typeface="Times New Roman" panose="02020603050405020304" pitchFamily="18" charset="0"/>
              </a:rPr>
              <a:t> gør sig gældende på Flexbus.</a:t>
            </a:r>
          </a:p>
        </p:txBody>
      </p:sp>
    </p:spTree>
    <p:extLst>
      <p:ext uri="{BB962C8B-B14F-4D97-AF65-F5344CB8AC3E}">
        <p14:creationId xmlns:p14="http://schemas.microsoft.com/office/powerpoint/2010/main" val="158553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3" name="Tekstfelt 2">
            <a:extLst>
              <a:ext uri="{FF2B5EF4-FFF2-40B4-BE49-F238E27FC236}">
                <a16:creationId xmlns:a16="http://schemas.microsoft.com/office/drawing/2014/main" id="{5BB6E8DC-5FCE-406D-BB85-2BDABE66320F}"/>
              </a:ext>
            </a:extLst>
          </p:cNvPr>
          <p:cNvSpPr txBox="1"/>
          <p:nvPr/>
        </p:nvSpPr>
        <p:spPr>
          <a:xfrm>
            <a:off x="457200" y="719092"/>
            <a:ext cx="7045518" cy="369332"/>
          </a:xfrm>
          <a:prstGeom prst="rect">
            <a:avLst/>
          </a:prstGeom>
          <a:noFill/>
        </p:spPr>
        <p:txBody>
          <a:bodyPr wrap="none" rtlCol="0">
            <a:spAutoFit/>
          </a:bodyPr>
          <a:lstStyle/>
          <a:p>
            <a:r>
              <a:rPr lang="da-DK" b="1" dirty="0"/>
              <a:t>Regnskab 2019 og 2020, budget 2021 samt budgetforslag 2022</a:t>
            </a:r>
          </a:p>
        </p:txBody>
      </p:sp>
      <p:sp>
        <p:nvSpPr>
          <p:cNvPr id="7" name="Tekstfelt 6">
            <a:extLst>
              <a:ext uri="{FF2B5EF4-FFF2-40B4-BE49-F238E27FC236}">
                <a16:creationId xmlns:a16="http://schemas.microsoft.com/office/drawing/2014/main" id="{2A6A6A69-E184-4DCD-8D9A-BE5DF886B989}"/>
              </a:ext>
            </a:extLst>
          </p:cNvPr>
          <p:cNvSpPr txBox="1"/>
          <p:nvPr/>
        </p:nvSpPr>
        <p:spPr>
          <a:xfrm>
            <a:off x="528283" y="1156631"/>
            <a:ext cx="6826928" cy="1077218"/>
          </a:xfrm>
          <a:prstGeom prst="rect">
            <a:avLst/>
          </a:prstGeom>
          <a:noFill/>
        </p:spPr>
        <p:txBody>
          <a:bodyPr wrap="square" rtlCol="0">
            <a:spAutoFit/>
          </a:bodyPr>
          <a:lstStyle/>
          <a:p>
            <a:r>
              <a:rPr lang="da-DK" sz="1600" dirty="0">
                <a:effectLst/>
                <a:latin typeface="Calibri" panose="020F0502020204030204" pitchFamily="34" charset="0"/>
                <a:ea typeface="Calibri" panose="020F0502020204030204" pitchFamily="34" charset="0"/>
                <a:cs typeface="Calibri" panose="020F0502020204030204" pitchFamily="34" charset="0"/>
              </a:rPr>
              <a:t>Budgettet tager udgangspunkt i den udførte kørsel i 2019, samt udgiftsbudgettet for 2021, med indregning af indeksregulering og aktivitetsændringer. Årsagen til, at 2019 er udgangspunktet skal ses i lyset af, at året 2020 ikke kan betegnes som et ”normalt” </a:t>
            </a:r>
            <a:r>
              <a:rPr lang="da-DK" sz="1600" dirty="0" err="1">
                <a:effectLst/>
                <a:latin typeface="Calibri" panose="020F0502020204030204" pitchFamily="34" charset="0"/>
                <a:ea typeface="Calibri" panose="020F0502020204030204" pitchFamily="34" charset="0"/>
                <a:cs typeface="Calibri" panose="020F0502020204030204" pitchFamily="34" charset="0"/>
              </a:rPr>
              <a:t>kørselsår</a:t>
            </a:r>
            <a:r>
              <a:rPr lang="da-DK" sz="1600" dirty="0">
                <a:effectLst/>
                <a:latin typeface="Calibri" panose="020F0502020204030204" pitchFamily="34" charset="0"/>
                <a:ea typeface="Calibri" panose="020F0502020204030204" pitchFamily="34" charset="0"/>
                <a:cs typeface="Calibri" panose="020F0502020204030204" pitchFamily="34" charset="0"/>
              </a:rPr>
              <a:t> på grund af </a:t>
            </a:r>
            <a:r>
              <a:rPr lang="da-DK" sz="1600" dirty="0" err="1">
                <a:effectLst/>
                <a:latin typeface="Calibri" panose="020F0502020204030204" pitchFamily="34" charset="0"/>
                <a:ea typeface="Calibri" panose="020F0502020204030204" pitchFamily="34" charset="0"/>
                <a:cs typeface="Calibri" panose="020F0502020204030204" pitchFamily="34" charset="0"/>
              </a:rPr>
              <a:t>corona</a:t>
            </a:r>
            <a:r>
              <a:rPr lang="da-DK" sz="1600" dirty="0">
                <a:effectLst/>
                <a:latin typeface="Calibri" panose="020F0502020204030204" pitchFamily="34" charset="0"/>
                <a:ea typeface="Calibri" panose="020F0502020204030204" pitchFamily="34" charset="0"/>
                <a:cs typeface="Calibri" panose="020F0502020204030204" pitchFamily="34" charset="0"/>
              </a:rPr>
              <a:t>. </a:t>
            </a:r>
            <a:endParaRPr lang="da-DK" sz="1600" dirty="0">
              <a:latin typeface="Calibri" panose="020F0502020204030204" pitchFamily="34" charset="0"/>
              <a:cs typeface="Calibri" panose="020F0502020204030204" pitchFamily="34" charset="0"/>
            </a:endParaRPr>
          </a:p>
        </p:txBody>
      </p:sp>
      <p:graphicFrame>
        <p:nvGraphicFramePr>
          <p:cNvPr id="8" name="Tabel 7">
            <a:extLst>
              <a:ext uri="{FF2B5EF4-FFF2-40B4-BE49-F238E27FC236}">
                <a16:creationId xmlns:a16="http://schemas.microsoft.com/office/drawing/2014/main" id="{96C7C0E2-9D57-47FD-AA80-E5193377DF29}"/>
              </a:ext>
            </a:extLst>
          </p:cNvPr>
          <p:cNvGraphicFramePr>
            <a:graphicFrameLocks noGrp="1"/>
          </p:cNvGraphicFramePr>
          <p:nvPr>
            <p:extLst>
              <p:ext uri="{D42A27DB-BD31-4B8C-83A1-F6EECF244321}">
                <p14:modId xmlns:p14="http://schemas.microsoft.com/office/powerpoint/2010/main" val="969200229"/>
              </p:ext>
            </p:extLst>
          </p:nvPr>
        </p:nvGraphicFramePr>
        <p:xfrm>
          <a:off x="528283" y="2651942"/>
          <a:ext cx="7429500" cy="2705100"/>
        </p:xfrm>
        <a:graphic>
          <a:graphicData uri="http://schemas.openxmlformats.org/drawingml/2006/table">
            <a:tbl>
              <a:tblPr/>
              <a:tblGrid>
                <a:gridCol w="1841473">
                  <a:extLst>
                    <a:ext uri="{9D8B030D-6E8A-4147-A177-3AD203B41FA5}">
                      <a16:colId xmlns:a16="http://schemas.microsoft.com/office/drawing/2014/main" val="1379523310"/>
                    </a:ext>
                  </a:extLst>
                </a:gridCol>
                <a:gridCol w="1116333">
                  <a:extLst>
                    <a:ext uri="{9D8B030D-6E8A-4147-A177-3AD203B41FA5}">
                      <a16:colId xmlns:a16="http://schemas.microsoft.com/office/drawing/2014/main" val="1621613474"/>
                    </a:ext>
                  </a:extLst>
                </a:gridCol>
                <a:gridCol w="1116333">
                  <a:extLst>
                    <a:ext uri="{9D8B030D-6E8A-4147-A177-3AD203B41FA5}">
                      <a16:colId xmlns:a16="http://schemas.microsoft.com/office/drawing/2014/main" val="1131732854"/>
                    </a:ext>
                  </a:extLst>
                </a:gridCol>
                <a:gridCol w="1116333">
                  <a:extLst>
                    <a:ext uri="{9D8B030D-6E8A-4147-A177-3AD203B41FA5}">
                      <a16:colId xmlns:a16="http://schemas.microsoft.com/office/drawing/2014/main" val="1038898665"/>
                    </a:ext>
                  </a:extLst>
                </a:gridCol>
                <a:gridCol w="1119514">
                  <a:extLst>
                    <a:ext uri="{9D8B030D-6E8A-4147-A177-3AD203B41FA5}">
                      <a16:colId xmlns:a16="http://schemas.microsoft.com/office/drawing/2014/main" val="330397794"/>
                    </a:ext>
                  </a:extLst>
                </a:gridCol>
                <a:gridCol w="1119514">
                  <a:extLst>
                    <a:ext uri="{9D8B030D-6E8A-4147-A177-3AD203B41FA5}">
                      <a16:colId xmlns:a16="http://schemas.microsoft.com/office/drawing/2014/main" val="683731941"/>
                    </a:ext>
                  </a:extLst>
                </a:gridCol>
              </a:tblGrid>
              <a:tr h="200025">
                <a:tc gridSpan="6">
                  <a:txBody>
                    <a:bodyPr/>
                    <a:lstStyle/>
                    <a:p>
                      <a:pPr algn="l" fontAlgn="ctr"/>
                      <a:r>
                        <a:rPr lang="da-DK" sz="1200" b="1" i="0" u="none" strike="noStrike">
                          <a:solidFill>
                            <a:srgbClr val="FFFFFF"/>
                          </a:solidFill>
                          <a:effectLst/>
                          <a:latin typeface="Calibri" panose="020F0502020204030204" pitchFamily="34" charset="0"/>
                        </a:rPr>
                        <a:t>Total for Flextrafik</a:t>
                      </a:r>
                    </a:p>
                  </a:txBody>
                  <a:tcPr marL="9525" marR="9525" marT="9525" marB="0" anchor="ctr">
                    <a:lnL>
                      <a:noFill/>
                    </a:lnL>
                    <a:lnR>
                      <a:noFill/>
                    </a:lnR>
                    <a:lnT>
                      <a:noFill/>
                    </a:lnT>
                    <a:lnB>
                      <a:noFill/>
                    </a:lnB>
                    <a:solidFill>
                      <a:srgbClr val="963634"/>
                    </a:solid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4284265176"/>
                  </a:ext>
                </a:extLst>
              </a:tr>
              <a:tr h="390525">
                <a:tc>
                  <a:txBody>
                    <a:bodyPr/>
                    <a:lstStyle/>
                    <a:p>
                      <a:pPr algn="r"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100" b="1" i="0" u="none" strike="noStrike">
                          <a:solidFill>
                            <a:srgbClr val="963634"/>
                          </a:solidFill>
                          <a:effectLst/>
                          <a:latin typeface="Calibri" panose="020F0502020204030204" pitchFamily="34" charset="0"/>
                        </a:rPr>
                        <a:t>Regnskab 2019</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Regnskab 2020</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Budget 2021</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Budgetforslag 2022</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Difference</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2154601861"/>
                  </a:ext>
                </a:extLst>
              </a:tr>
              <a:tr h="190500">
                <a:tc>
                  <a:txBody>
                    <a:bodyPr/>
                    <a:lstStyle/>
                    <a:p>
                      <a:pPr algn="l" fontAlgn="b"/>
                      <a:r>
                        <a:rPr lang="da-DK" sz="1100" b="1" i="0" u="none" strike="noStrike">
                          <a:solidFill>
                            <a:srgbClr val="963634"/>
                          </a:solidFill>
                          <a:effectLst/>
                          <a:latin typeface="Calibri" panose="020F0502020204030204" pitchFamily="34" charset="0"/>
                        </a:rPr>
                        <a:t>Flextrafik</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extLst>
                  <a:ext uri="{0D108BD9-81ED-4DB2-BD59-A6C34878D82A}">
                    <a16:rowId xmlns:a16="http://schemas.microsoft.com/office/drawing/2014/main" val="646071641"/>
                  </a:ext>
                </a:extLst>
              </a:tr>
              <a:tr h="190500">
                <a:tc>
                  <a:txBody>
                    <a:bodyPr/>
                    <a:lstStyle/>
                    <a:p>
                      <a:pPr algn="l" fontAlgn="b"/>
                      <a:r>
                        <a:rPr lang="da-DK" sz="1100" b="0" i="0" u="none" strike="noStrike">
                          <a:solidFill>
                            <a:srgbClr val="963634"/>
                          </a:solidFill>
                          <a:effectLst/>
                          <a:latin typeface="Calibri" panose="020F0502020204030204" pitchFamily="34" charset="0"/>
                        </a:rPr>
                        <a:t>Handicapkørsel</a:t>
                      </a:r>
                    </a:p>
                  </a:txBody>
                  <a:tcPr marL="857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39.558.895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32.450.495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40.371.000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41.867.000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1.496.000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102159672"/>
                  </a:ext>
                </a:extLst>
              </a:tr>
              <a:tr h="190500">
                <a:tc>
                  <a:txBody>
                    <a:bodyPr/>
                    <a:lstStyle/>
                    <a:p>
                      <a:pPr algn="l" fontAlgn="b"/>
                      <a:r>
                        <a:rPr lang="da-DK" sz="1100" b="0" i="0" u="none" strike="noStrike">
                          <a:solidFill>
                            <a:srgbClr val="963634"/>
                          </a:solidFill>
                          <a:effectLst/>
                          <a:latin typeface="Calibri" panose="020F0502020204030204" pitchFamily="34" charset="0"/>
                        </a:rPr>
                        <a:t>Flextur</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13.498.162</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11.357.075</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13.997.000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14.673.000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676.000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08569990"/>
                  </a:ext>
                </a:extLst>
              </a:tr>
              <a:tr h="190500">
                <a:tc>
                  <a:txBody>
                    <a:bodyPr/>
                    <a:lstStyle/>
                    <a:p>
                      <a:pPr algn="l" fontAlgn="b"/>
                      <a:r>
                        <a:rPr lang="da-DK" sz="1100" b="0" i="0" u="none" strike="noStrike">
                          <a:solidFill>
                            <a:srgbClr val="963634"/>
                          </a:solidFill>
                          <a:effectLst/>
                          <a:latin typeface="Calibri" panose="020F0502020204030204" pitchFamily="34" charset="0"/>
                        </a:rPr>
                        <a:t>Flextur UNG</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741.000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767.000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26.000</a:t>
                      </a:r>
                    </a:p>
                  </a:txBody>
                  <a:tcPr marL="9525" marR="9525" marT="9525" marB="0" anchor="b">
                    <a:lnL>
                      <a:noFill/>
                    </a:lnL>
                    <a:lnR>
                      <a:noFill/>
                    </a:lnR>
                    <a:lnT>
                      <a:noFill/>
                    </a:lnT>
                    <a:lnB>
                      <a:noFill/>
                    </a:lnB>
                  </a:tcPr>
                </a:tc>
                <a:extLst>
                  <a:ext uri="{0D108BD9-81ED-4DB2-BD59-A6C34878D82A}">
                    <a16:rowId xmlns:a16="http://schemas.microsoft.com/office/drawing/2014/main" val="292568271"/>
                  </a:ext>
                </a:extLst>
              </a:tr>
              <a:tr h="190500">
                <a:tc>
                  <a:txBody>
                    <a:bodyPr/>
                    <a:lstStyle/>
                    <a:p>
                      <a:pPr algn="l" fontAlgn="b"/>
                      <a:r>
                        <a:rPr lang="da-DK" sz="1100" b="0" i="0" u="none" strike="noStrike">
                          <a:solidFill>
                            <a:srgbClr val="963634"/>
                          </a:solidFill>
                          <a:effectLst/>
                          <a:latin typeface="Calibri" panose="020F0502020204030204" pitchFamily="34" charset="0"/>
                        </a:rPr>
                        <a:t>Plustur</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575.000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595.000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20.000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516002451"/>
                  </a:ext>
                </a:extLst>
              </a:tr>
              <a:tr h="190500">
                <a:tc>
                  <a:txBody>
                    <a:bodyPr/>
                    <a:lstStyle/>
                    <a:p>
                      <a:pPr algn="l" fontAlgn="b"/>
                      <a:r>
                        <a:rPr lang="da-DK" sz="1100" b="0" i="0" u="none" strike="noStrike">
                          <a:solidFill>
                            <a:srgbClr val="963634"/>
                          </a:solidFill>
                          <a:effectLst/>
                          <a:latin typeface="Calibri" panose="020F0502020204030204" pitchFamily="34" charset="0"/>
                        </a:rPr>
                        <a:t>Kommunal</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34.091.288</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30.886.749</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35.352.000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37.407.000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2.055.000</a:t>
                      </a:r>
                    </a:p>
                  </a:txBody>
                  <a:tcPr marL="9525" marR="9525" marT="9525" marB="0" anchor="b">
                    <a:lnL>
                      <a:noFill/>
                    </a:lnL>
                    <a:lnR>
                      <a:noFill/>
                    </a:lnR>
                    <a:lnT>
                      <a:noFill/>
                    </a:lnT>
                    <a:lnB>
                      <a:noFill/>
                    </a:lnB>
                  </a:tcPr>
                </a:tc>
                <a:extLst>
                  <a:ext uri="{0D108BD9-81ED-4DB2-BD59-A6C34878D82A}">
                    <a16:rowId xmlns:a16="http://schemas.microsoft.com/office/drawing/2014/main" val="605402727"/>
                  </a:ext>
                </a:extLst>
              </a:tr>
              <a:tr h="190500">
                <a:tc>
                  <a:txBody>
                    <a:bodyPr/>
                    <a:lstStyle/>
                    <a:p>
                      <a:pPr algn="l" fontAlgn="b"/>
                      <a:r>
                        <a:rPr lang="da-DK" sz="1100" b="0" i="0" u="none" strike="noStrike">
                          <a:solidFill>
                            <a:srgbClr val="963634"/>
                          </a:solidFill>
                          <a:effectLst/>
                          <a:latin typeface="Calibri" panose="020F0502020204030204" pitchFamily="34" charset="0"/>
                        </a:rPr>
                        <a:t>Siddende patientbefordring</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134.525.039</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137.716.769</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144.913.000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149.093.000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4.180.000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791473928"/>
                  </a:ext>
                </a:extLst>
              </a:tr>
              <a:tr h="190500">
                <a:tc>
                  <a:txBody>
                    <a:bodyPr/>
                    <a:lstStyle/>
                    <a:p>
                      <a:pPr algn="l" fontAlgn="b"/>
                      <a:r>
                        <a:rPr lang="da-DK" sz="1100" b="0" i="0" u="none" strike="noStrike">
                          <a:solidFill>
                            <a:srgbClr val="963634"/>
                          </a:solidFill>
                          <a:effectLst/>
                          <a:latin typeface="Calibri" panose="020F0502020204030204" pitchFamily="34" charset="0"/>
                        </a:rPr>
                        <a:t>Flexbus</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3.412.945</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5.325.727</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8.029.000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7.597.000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-432.000</a:t>
                      </a:r>
                    </a:p>
                  </a:txBody>
                  <a:tcPr marL="9525" marR="9525" marT="9525" marB="0" anchor="b">
                    <a:lnL>
                      <a:noFill/>
                    </a:lnL>
                    <a:lnR>
                      <a:noFill/>
                    </a:lnR>
                    <a:lnT>
                      <a:noFill/>
                    </a:lnT>
                    <a:lnB>
                      <a:noFill/>
                    </a:lnB>
                  </a:tcPr>
                </a:tc>
                <a:extLst>
                  <a:ext uri="{0D108BD9-81ED-4DB2-BD59-A6C34878D82A}">
                    <a16:rowId xmlns:a16="http://schemas.microsoft.com/office/drawing/2014/main" val="3744687272"/>
                  </a:ext>
                </a:extLst>
              </a:tr>
              <a:tr h="200025">
                <a:tc>
                  <a:txBody>
                    <a:bodyPr/>
                    <a:lstStyle/>
                    <a:p>
                      <a:pPr algn="l" fontAlgn="b"/>
                      <a:r>
                        <a:rPr lang="da-DK" sz="1100" b="0" i="0" u="none" strike="noStrike">
                          <a:solidFill>
                            <a:srgbClr val="963634"/>
                          </a:solidFill>
                          <a:effectLst/>
                          <a:latin typeface="Calibri" panose="020F0502020204030204" pitchFamily="34" charset="0"/>
                        </a:rPr>
                        <a:t>Ekstraudgifter corona</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2.762.828</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4236184152"/>
                  </a:ext>
                </a:extLst>
              </a:tr>
              <a:tr h="190500">
                <a:tc>
                  <a:txBody>
                    <a:bodyPr/>
                    <a:lstStyle/>
                    <a:p>
                      <a:pPr algn="l" fontAlgn="b"/>
                      <a:r>
                        <a:rPr lang="da-DK" sz="1100" b="0" i="0" u="none" strike="noStrike">
                          <a:solidFill>
                            <a:srgbClr val="963634"/>
                          </a:solidFill>
                          <a:effectLst/>
                          <a:latin typeface="Calibri" panose="020F0502020204030204" pitchFamily="34" charset="0"/>
                        </a:rPr>
                        <a:t>NOP</a:t>
                      </a:r>
                    </a:p>
                  </a:txBody>
                  <a:tcPr marL="857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1.499.522</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3.955.000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12.265.000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8.310.000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4251650305"/>
                  </a:ext>
                </a:extLst>
              </a:tr>
              <a:tr h="200025">
                <a:tc>
                  <a:txBody>
                    <a:bodyPr/>
                    <a:lstStyle/>
                    <a:p>
                      <a:pPr algn="l" fontAlgn="b"/>
                      <a:r>
                        <a:rPr lang="da-DK" sz="1100" b="1" i="0" u="none" strike="noStrike">
                          <a:solidFill>
                            <a:srgbClr val="963634"/>
                          </a:solidFill>
                          <a:effectLst/>
                          <a:latin typeface="Calibri" panose="020F0502020204030204" pitchFamily="34" charset="0"/>
                        </a:rPr>
                        <a:t>Total</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225.086.330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221.999.165</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247.933.000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264.264.000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dirty="0">
                          <a:solidFill>
                            <a:srgbClr val="963634"/>
                          </a:solidFill>
                          <a:effectLst/>
                          <a:latin typeface="Calibri" panose="020F0502020204030204" pitchFamily="34" charset="0"/>
                        </a:rPr>
                        <a:t>16.331.000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790647614"/>
                  </a:ext>
                </a:extLst>
              </a:tr>
            </a:tbl>
          </a:graphicData>
        </a:graphic>
      </p:graphicFrame>
    </p:spTree>
    <p:extLst>
      <p:ext uri="{BB962C8B-B14F-4D97-AF65-F5344CB8AC3E}">
        <p14:creationId xmlns:p14="http://schemas.microsoft.com/office/powerpoint/2010/main" val="324333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3A65C397-D72A-414C-AD0C-65DC647E2B89}"/>
              </a:ext>
            </a:extLst>
          </p:cNvPr>
          <p:cNvSpPr>
            <a:spLocks noGrp="1"/>
          </p:cNvSpPr>
          <p:nvPr>
            <p:ph type="dt" sz="half" idx="2"/>
          </p:nvPr>
        </p:nvSpPr>
        <p:spPr/>
        <p:txBody>
          <a:bodyPr/>
          <a:lstStyle/>
          <a:p>
            <a:fld id="{676C4716-AC9E-4AD2-BD83-0AFCC8D110CB}" type="datetime1">
              <a:rPr lang="da-DK" smtClean="0"/>
              <a:t>14-06-2021</a:t>
            </a:fld>
            <a:endParaRPr lang="da-DK" dirty="0"/>
          </a:p>
        </p:txBody>
      </p:sp>
      <p:sp>
        <p:nvSpPr>
          <p:cNvPr id="4" name="Tekstfelt 3">
            <a:extLst>
              <a:ext uri="{FF2B5EF4-FFF2-40B4-BE49-F238E27FC236}">
                <a16:creationId xmlns:a16="http://schemas.microsoft.com/office/drawing/2014/main" id="{0911559B-E713-41EA-A94D-2CDFB4610876}"/>
              </a:ext>
            </a:extLst>
          </p:cNvPr>
          <p:cNvSpPr txBox="1"/>
          <p:nvPr/>
        </p:nvSpPr>
        <p:spPr>
          <a:xfrm>
            <a:off x="630190" y="948941"/>
            <a:ext cx="6613864" cy="639534"/>
          </a:xfrm>
          <a:prstGeom prst="rect">
            <a:avLst/>
          </a:prstGeom>
          <a:noFill/>
        </p:spPr>
        <p:txBody>
          <a:bodyPr wrap="square" rtlCol="0">
            <a:spAutoFit/>
          </a:bodyPr>
          <a:lstStyle/>
          <a:p>
            <a:pPr algn="just">
              <a:lnSpc>
                <a:spcPct val="115000"/>
              </a:lnSpc>
              <a:spcAft>
                <a:spcPts val="1000"/>
              </a:spcAft>
            </a:pPr>
            <a:r>
              <a:rPr lang="da-DK" sz="1600" dirty="0">
                <a:effectLst/>
                <a:latin typeface="Calibri" panose="020F0502020204030204" pitchFamily="34" charset="0"/>
                <a:ea typeface="Calibri" panose="020F0502020204030204" pitchFamily="34" charset="0"/>
                <a:cs typeface="Calibri" panose="020F0502020204030204" pitchFamily="34" charset="0"/>
              </a:rPr>
              <a:t>Det forventes, at i 2022 vil kørselsniveauet være stabiliseret tilbage til ”normal” kørsel som før </a:t>
            </a:r>
            <a:r>
              <a:rPr lang="da-DK" sz="1600" dirty="0" err="1">
                <a:effectLst/>
                <a:latin typeface="Calibri" panose="020F0502020204030204" pitchFamily="34" charset="0"/>
                <a:ea typeface="Calibri" panose="020F0502020204030204" pitchFamily="34" charset="0"/>
                <a:cs typeface="Calibri" panose="020F0502020204030204" pitchFamily="34" charset="0"/>
              </a:rPr>
              <a:t>corona</a:t>
            </a:r>
            <a:r>
              <a:rPr lang="da-DK" sz="1600" dirty="0">
                <a:effectLst/>
                <a:latin typeface="Calibri" panose="020F0502020204030204" pitchFamily="34" charset="0"/>
                <a:ea typeface="Calibri" panose="020F0502020204030204" pitchFamily="34" charset="0"/>
                <a:cs typeface="Calibri" panose="020F0502020204030204" pitchFamily="34" charset="0"/>
              </a:rPr>
              <a:t>.</a:t>
            </a:r>
          </a:p>
        </p:txBody>
      </p:sp>
      <p:graphicFrame>
        <p:nvGraphicFramePr>
          <p:cNvPr id="5" name="Tabel 4">
            <a:extLst>
              <a:ext uri="{FF2B5EF4-FFF2-40B4-BE49-F238E27FC236}">
                <a16:creationId xmlns:a16="http://schemas.microsoft.com/office/drawing/2014/main" id="{8427FDBC-BB3E-49B0-ADFC-EE1415104BAD}"/>
              </a:ext>
            </a:extLst>
          </p:cNvPr>
          <p:cNvGraphicFramePr>
            <a:graphicFrameLocks noGrp="1"/>
          </p:cNvGraphicFramePr>
          <p:nvPr>
            <p:extLst>
              <p:ext uri="{D42A27DB-BD31-4B8C-83A1-F6EECF244321}">
                <p14:modId xmlns:p14="http://schemas.microsoft.com/office/powerpoint/2010/main" val="2188687684"/>
              </p:ext>
            </p:extLst>
          </p:nvPr>
        </p:nvGraphicFramePr>
        <p:xfrm>
          <a:off x="697452" y="2200051"/>
          <a:ext cx="7429500" cy="2324100"/>
        </p:xfrm>
        <a:graphic>
          <a:graphicData uri="http://schemas.openxmlformats.org/drawingml/2006/table">
            <a:tbl>
              <a:tblPr/>
              <a:tblGrid>
                <a:gridCol w="1841473">
                  <a:extLst>
                    <a:ext uri="{9D8B030D-6E8A-4147-A177-3AD203B41FA5}">
                      <a16:colId xmlns:a16="http://schemas.microsoft.com/office/drawing/2014/main" val="4050196966"/>
                    </a:ext>
                  </a:extLst>
                </a:gridCol>
                <a:gridCol w="1116333">
                  <a:extLst>
                    <a:ext uri="{9D8B030D-6E8A-4147-A177-3AD203B41FA5}">
                      <a16:colId xmlns:a16="http://schemas.microsoft.com/office/drawing/2014/main" val="3004597367"/>
                    </a:ext>
                  </a:extLst>
                </a:gridCol>
                <a:gridCol w="1116333">
                  <a:extLst>
                    <a:ext uri="{9D8B030D-6E8A-4147-A177-3AD203B41FA5}">
                      <a16:colId xmlns:a16="http://schemas.microsoft.com/office/drawing/2014/main" val="3959611985"/>
                    </a:ext>
                  </a:extLst>
                </a:gridCol>
                <a:gridCol w="1116333">
                  <a:extLst>
                    <a:ext uri="{9D8B030D-6E8A-4147-A177-3AD203B41FA5}">
                      <a16:colId xmlns:a16="http://schemas.microsoft.com/office/drawing/2014/main" val="35740184"/>
                    </a:ext>
                  </a:extLst>
                </a:gridCol>
                <a:gridCol w="1119514">
                  <a:extLst>
                    <a:ext uri="{9D8B030D-6E8A-4147-A177-3AD203B41FA5}">
                      <a16:colId xmlns:a16="http://schemas.microsoft.com/office/drawing/2014/main" val="1518940853"/>
                    </a:ext>
                  </a:extLst>
                </a:gridCol>
                <a:gridCol w="1119514">
                  <a:extLst>
                    <a:ext uri="{9D8B030D-6E8A-4147-A177-3AD203B41FA5}">
                      <a16:colId xmlns:a16="http://schemas.microsoft.com/office/drawing/2014/main" val="806540670"/>
                    </a:ext>
                  </a:extLst>
                </a:gridCol>
              </a:tblGrid>
              <a:tr h="200025">
                <a:tc gridSpan="6">
                  <a:txBody>
                    <a:bodyPr/>
                    <a:lstStyle/>
                    <a:p>
                      <a:pPr algn="l" fontAlgn="ctr"/>
                      <a:r>
                        <a:rPr lang="da-DK" sz="1200" b="1" i="0" u="none" strike="noStrike">
                          <a:solidFill>
                            <a:srgbClr val="FFFFFF"/>
                          </a:solidFill>
                          <a:effectLst/>
                          <a:latin typeface="Calibri" panose="020F0502020204030204" pitchFamily="34" charset="0"/>
                        </a:rPr>
                        <a:t>Total for Flextrafik, antal ture</a:t>
                      </a:r>
                    </a:p>
                  </a:txBody>
                  <a:tcPr marL="9525" marR="9525" marT="9525" marB="0" anchor="ctr">
                    <a:lnL>
                      <a:noFill/>
                    </a:lnL>
                    <a:lnR>
                      <a:noFill/>
                    </a:lnR>
                    <a:lnT>
                      <a:noFill/>
                    </a:lnT>
                    <a:lnB>
                      <a:noFill/>
                    </a:lnB>
                    <a:solidFill>
                      <a:srgbClr val="963634"/>
                    </a:solid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555371589"/>
                  </a:ext>
                </a:extLst>
              </a:tr>
              <a:tr h="390525">
                <a:tc>
                  <a:txBody>
                    <a:bodyPr/>
                    <a:lstStyle/>
                    <a:p>
                      <a:pPr algn="r"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100" b="1" i="0" u="none" strike="noStrike">
                          <a:solidFill>
                            <a:srgbClr val="963634"/>
                          </a:solidFill>
                          <a:effectLst/>
                          <a:latin typeface="Calibri" panose="020F0502020204030204" pitchFamily="34" charset="0"/>
                        </a:rPr>
                        <a:t>Regnskab 2019</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Regnskab 2020</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Budget 2021</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Budgetforslag 2022</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ctr" fontAlgn="b"/>
                      <a:r>
                        <a:rPr lang="da-DK" sz="1100" b="1" i="0" u="none" strike="noStrike">
                          <a:solidFill>
                            <a:srgbClr val="963634"/>
                          </a:solidFill>
                          <a:effectLst/>
                          <a:latin typeface="Calibri" panose="020F0502020204030204" pitchFamily="34" charset="0"/>
                        </a:rPr>
                        <a:t>Difference</a:t>
                      </a:r>
                    </a:p>
                  </a:txBody>
                  <a:tcPr marL="9525" marR="9525" marT="9525" marB="0" anchor="b">
                    <a:lnL>
                      <a:noFill/>
                    </a:lnL>
                    <a:lnR>
                      <a:noFill/>
                    </a:lnR>
                    <a:lnT>
                      <a:noFill/>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3601780006"/>
                  </a:ext>
                </a:extLst>
              </a:tr>
              <a:tr h="200025">
                <a:tc>
                  <a:txBody>
                    <a:bodyPr/>
                    <a:lstStyle/>
                    <a:p>
                      <a:pPr algn="l" fontAlgn="b"/>
                      <a:r>
                        <a:rPr lang="da-DK" sz="1100" b="1" i="0" u="none" strike="noStrike">
                          <a:solidFill>
                            <a:srgbClr val="963634"/>
                          </a:solidFill>
                          <a:effectLst/>
                          <a:latin typeface="Calibri" panose="020F0502020204030204" pitchFamily="34" charset="0"/>
                        </a:rPr>
                        <a:t>Flextrafik</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da-DK" sz="1100" b="1" i="0" u="none" strike="noStrike">
                          <a:solidFill>
                            <a:srgbClr val="963634"/>
                          </a:solidFill>
                          <a:effectLst/>
                          <a:latin typeface="Calibri" panose="020F0502020204030204" pitchFamily="34" charset="0"/>
                        </a:rPr>
                        <a:t> </a:t>
                      </a:r>
                    </a:p>
                  </a:txBody>
                  <a:tcPr marL="9525" marR="9525" marT="9525" marB="0" anchor="b">
                    <a:lnL>
                      <a:noFill/>
                    </a:lnL>
                    <a:lnR>
                      <a:noFill/>
                    </a:lnR>
                    <a:lnT w="12700" cap="flat" cmpd="sng" algn="ctr">
                      <a:solidFill>
                        <a:srgbClr val="963634"/>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extLst>
                  <a:ext uri="{0D108BD9-81ED-4DB2-BD59-A6C34878D82A}">
                    <a16:rowId xmlns:a16="http://schemas.microsoft.com/office/drawing/2014/main" val="1083705155"/>
                  </a:ext>
                </a:extLst>
              </a:tr>
              <a:tr h="190500">
                <a:tc>
                  <a:txBody>
                    <a:bodyPr/>
                    <a:lstStyle/>
                    <a:p>
                      <a:pPr algn="l" fontAlgn="b"/>
                      <a:r>
                        <a:rPr lang="da-DK" sz="1100" b="0" i="0" u="none" strike="noStrike">
                          <a:solidFill>
                            <a:srgbClr val="963634"/>
                          </a:solidFill>
                          <a:effectLst/>
                          <a:latin typeface="Calibri" panose="020F0502020204030204" pitchFamily="34" charset="0"/>
                        </a:rPr>
                        <a:t>Handicapkørsel</a:t>
                      </a:r>
                    </a:p>
                  </a:txBody>
                  <a:tcPr marL="857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213.020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161.197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221.700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223.600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1.900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03958707"/>
                  </a:ext>
                </a:extLst>
              </a:tr>
              <a:tr h="190500">
                <a:tc>
                  <a:txBody>
                    <a:bodyPr/>
                    <a:lstStyle/>
                    <a:p>
                      <a:pPr algn="l" fontAlgn="b"/>
                      <a:r>
                        <a:rPr lang="da-DK" sz="1100" b="0" i="0" u="none" strike="noStrike">
                          <a:solidFill>
                            <a:srgbClr val="963634"/>
                          </a:solidFill>
                          <a:effectLst/>
                          <a:latin typeface="Calibri" panose="020F0502020204030204" pitchFamily="34" charset="0"/>
                        </a:rPr>
                        <a:t>Flextur</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151.225</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104.195</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155.600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157.600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4282462765"/>
                  </a:ext>
                </a:extLst>
              </a:tr>
              <a:tr h="190500">
                <a:tc>
                  <a:txBody>
                    <a:bodyPr/>
                    <a:lstStyle/>
                    <a:p>
                      <a:pPr algn="l" fontAlgn="b"/>
                      <a:r>
                        <a:rPr lang="da-DK" sz="1100" b="0" i="0" u="none" strike="noStrike">
                          <a:solidFill>
                            <a:srgbClr val="963634"/>
                          </a:solidFill>
                          <a:effectLst/>
                          <a:latin typeface="Calibri" panose="020F0502020204030204" pitchFamily="34" charset="0"/>
                        </a:rPr>
                        <a:t>Flextur UNG</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4.480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4.480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tcPr>
                </a:tc>
                <a:extLst>
                  <a:ext uri="{0D108BD9-81ED-4DB2-BD59-A6C34878D82A}">
                    <a16:rowId xmlns:a16="http://schemas.microsoft.com/office/drawing/2014/main" val="4095194604"/>
                  </a:ext>
                </a:extLst>
              </a:tr>
              <a:tr h="190500">
                <a:tc>
                  <a:txBody>
                    <a:bodyPr/>
                    <a:lstStyle/>
                    <a:p>
                      <a:pPr algn="l" fontAlgn="b"/>
                      <a:r>
                        <a:rPr lang="da-DK" sz="1100" b="0" i="0" u="none" strike="noStrike">
                          <a:solidFill>
                            <a:srgbClr val="963634"/>
                          </a:solidFill>
                          <a:effectLst/>
                          <a:latin typeface="Calibri" panose="020F0502020204030204" pitchFamily="34" charset="0"/>
                        </a:rPr>
                        <a:t>Plustur</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3.750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3.750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942322480"/>
                  </a:ext>
                </a:extLst>
              </a:tr>
              <a:tr h="190500">
                <a:tc>
                  <a:txBody>
                    <a:bodyPr/>
                    <a:lstStyle/>
                    <a:p>
                      <a:pPr algn="l" fontAlgn="b"/>
                      <a:r>
                        <a:rPr lang="da-DK" sz="1100" b="0" i="0" u="none" strike="noStrike">
                          <a:solidFill>
                            <a:srgbClr val="963634"/>
                          </a:solidFill>
                          <a:effectLst/>
                          <a:latin typeface="Calibri" panose="020F0502020204030204" pitchFamily="34" charset="0"/>
                        </a:rPr>
                        <a:t>Kommunal</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203.460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151.161</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203.500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208.600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5.100</a:t>
                      </a:r>
                    </a:p>
                  </a:txBody>
                  <a:tcPr marL="9525" marR="9525" marT="9525" marB="0" anchor="b">
                    <a:lnL>
                      <a:noFill/>
                    </a:lnL>
                    <a:lnR>
                      <a:noFill/>
                    </a:lnR>
                    <a:lnT>
                      <a:noFill/>
                    </a:lnT>
                    <a:lnB>
                      <a:noFill/>
                    </a:lnB>
                  </a:tcPr>
                </a:tc>
                <a:extLst>
                  <a:ext uri="{0D108BD9-81ED-4DB2-BD59-A6C34878D82A}">
                    <a16:rowId xmlns:a16="http://schemas.microsoft.com/office/drawing/2014/main" val="4226291305"/>
                  </a:ext>
                </a:extLst>
              </a:tr>
              <a:tr h="190500">
                <a:tc>
                  <a:txBody>
                    <a:bodyPr/>
                    <a:lstStyle/>
                    <a:p>
                      <a:pPr algn="l" fontAlgn="b"/>
                      <a:r>
                        <a:rPr lang="da-DK" sz="1100" b="0" i="0" u="none" strike="noStrike">
                          <a:solidFill>
                            <a:srgbClr val="963634"/>
                          </a:solidFill>
                          <a:effectLst/>
                          <a:latin typeface="Calibri" panose="020F0502020204030204" pitchFamily="34" charset="0"/>
                        </a:rPr>
                        <a:t>Siddende patientbefordring</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420.103</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391.244</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439.000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440.000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487524421"/>
                  </a:ext>
                </a:extLst>
              </a:tr>
              <a:tr h="190500">
                <a:tc>
                  <a:txBody>
                    <a:bodyPr/>
                    <a:lstStyle/>
                    <a:p>
                      <a:pPr algn="l" fontAlgn="b"/>
                      <a:r>
                        <a:rPr lang="da-DK" sz="1100" b="0" i="0" u="none" strike="noStrike">
                          <a:solidFill>
                            <a:srgbClr val="963634"/>
                          </a:solidFill>
                          <a:effectLst/>
                          <a:latin typeface="Calibri" panose="020F0502020204030204" pitchFamily="34" charset="0"/>
                        </a:rPr>
                        <a:t>Flexbus</a:t>
                      </a:r>
                    </a:p>
                  </a:txBody>
                  <a:tcPr marL="857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21.947</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25.589</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40.840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39.040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-1.800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639382076"/>
                  </a:ext>
                </a:extLst>
              </a:tr>
              <a:tr h="200025">
                <a:tc>
                  <a:txBody>
                    <a:bodyPr/>
                    <a:lstStyle/>
                    <a:p>
                      <a:pPr algn="l" fontAlgn="b"/>
                      <a:r>
                        <a:rPr lang="da-DK" sz="1100" b="1" i="0" u="none" strike="noStrike">
                          <a:solidFill>
                            <a:srgbClr val="963634"/>
                          </a:solidFill>
                          <a:effectLst/>
                          <a:latin typeface="Calibri" panose="020F0502020204030204" pitchFamily="34" charset="0"/>
                        </a:rPr>
                        <a:t>Total</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1.009.755</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833.386</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1.068.870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1.077.070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dirty="0">
                          <a:solidFill>
                            <a:srgbClr val="963634"/>
                          </a:solidFill>
                          <a:effectLst/>
                          <a:latin typeface="Calibri" panose="020F0502020204030204" pitchFamily="34" charset="0"/>
                        </a:rPr>
                        <a:t>8.200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2280799121"/>
                  </a:ext>
                </a:extLst>
              </a:tr>
            </a:tbl>
          </a:graphicData>
        </a:graphic>
      </p:graphicFrame>
    </p:spTree>
    <p:extLst>
      <p:ext uri="{BB962C8B-B14F-4D97-AF65-F5344CB8AC3E}">
        <p14:creationId xmlns:p14="http://schemas.microsoft.com/office/powerpoint/2010/main" val="4094484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2" name="Tekstfelt 1">
            <a:extLst>
              <a:ext uri="{FF2B5EF4-FFF2-40B4-BE49-F238E27FC236}">
                <a16:creationId xmlns:a16="http://schemas.microsoft.com/office/drawing/2014/main" id="{29CDCDEE-2B0E-47FA-9C40-5108FD7AF094}"/>
              </a:ext>
            </a:extLst>
          </p:cNvPr>
          <p:cNvSpPr txBox="1"/>
          <p:nvPr/>
        </p:nvSpPr>
        <p:spPr>
          <a:xfrm>
            <a:off x="457200" y="665825"/>
            <a:ext cx="6746399" cy="369332"/>
          </a:xfrm>
          <a:prstGeom prst="rect">
            <a:avLst/>
          </a:prstGeom>
          <a:noFill/>
        </p:spPr>
        <p:txBody>
          <a:bodyPr wrap="none" rtlCol="0">
            <a:spAutoFit/>
          </a:bodyPr>
          <a:lstStyle/>
          <a:p>
            <a:r>
              <a:rPr lang="da-DK" b="1" dirty="0"/>
              <a:t>Ny </a:t>
            </a:r>
            <a:r>
              <a:rPr lang="da-DK" b="1" dirty="0" err="1"/>
              <a:t>OptimeringsPlatform</a:t>
            </a:r>
            <a:r>
              <a:rPr lang="da-DK" b="1" dirty="0"/>
              <a:t>, NOP – ny betalingsplan (foreløbig)</a:t>
            </a:r>
          </a:p>
        </p:txBody>
      </p:sp>
      <p:sp>
        <p:nvSpPr>
          <p:cNvPr id="6" name="Tekstfelt 5">
            <a:extLst>
              <a:ext uri="{FF2B5EF4-FFF2-40B4-BE49-F238E27FC236}">
                <a16:creationId xmlns:a16="http://schemas.microsoft.com/office/drawing/2014/main" id="{6A79D6F9-A4D9-4623-8E93-EC7D58340E20}"/>
              </a:ext>
            </a:extLst>
          </p:cNvPr>
          <p:cNvSpPr txBox="1"/>
          <p:nvPr/>
        </p:nvSpPr>
        <p:spPr>
          <a:xfrm>
            <a:off x="568171" y="1278383"/>
            <a:ext cx="6635428" cy="1397947"/>
          </a:xfrm>
          <a:prstGeom prst="rect">
            <a:avLst/>
          </a:prstGeom>
          <a:noFill/>
        </p:spPr>
        <p:txBody>
          <a:bodyPr wrap="square" rtlCol="0">
            <a:spAutoFit/>
          </a:bodyPr>
          <a:lstStyle/>
          <a:p>
            <a:pPr>
              <a:lnSpc>
                <a:spcPct val="107000"/>
              </a:lnSpc>
              <a:spcAft>
                <a:spcPts val="800"/>
              </a:spcAft>
            </a:pPr>
            <a:r>
              <a:rPr lang="da-DK" sz="1600" dirty="0">
                <a:effectLst/>
                <a:latin typeface="Calibri" panose="020F0502020204030204" pitchFamily="34" charset="0"/>
                <a:ea typeface="Calibri" panose="020F0502020204030204" pitchFamily="34" charset="0"/>
                <a:cs typeface="Times New Roman" panose="02020603050405020304" pitchFamily="18" charset="0"/>
              </a:rPr>
              <a:t>På baggrund af den opnåede kontrakt på NOP kerne og den tekniske udbudssum på NOP støtte forventes pt. en samlet udgift for Midttrafik på 31,6 mio. kr. og dermed en besparelse på 4,8 mio. kr. i forhold til tidligere budget. Det oprindelige budget for projektet bliver korrigeret med besparelsen og dermed korrigeres betalingsplanen for bestillerne i årene 2022-2028 ligeledes.</a:t>
            </a:r>
          </a:p>
        </p:txBody>
      </p:sp>
      <p:graphicFrame>
        <p:nvGraphicFramePr>
          <p:cNvPr id="7" name="Tabel 6">
            <a:extLst>
              <a:ext uri="{FF2B5EF4-FFF2-40B4-BE49-F238E27FC236}">
                <a16:creationId xmlns:a16="http://schemas.microsoft.com/office/drawing/2014/main" id="{1B0181FF-1FE8-429C-AE36-B8744F155A67}"/>
              </a:ext>
            </a:extLst>
          </p:cNvPr>
          <p:cNvGraphicFramePr>
            <a:graphicFrameLocks noGrp="1"/>
          </p:cNvGraphicFramePr>
          <p:nvPr>
            <p:extLst>
              <p:ext uri="{D42A27DB-BD31-4B8C-83A1-F6EECF244321}">
                <p14:modId xmlns:p14="http://schemas.microsoft.com/office/powerpoint/2010/main" val="1420457401"/>
              </p:ext>
            </p:extLst>
          </p:nvPr>
        </p:nvGraphicFramePr>
        <p:xfrm>
          <a:off x="691834" y="3021840"/>
          <a:ext cx="6388101" cy="1162050"/>
        </p:xfrm>
        <a:graphic>
          <a:graphicData uri="http://schemas.openxmlformats.org/drawingml/2006/table">
            <a:tbl>
              <a:tblPr/>
              <a:tblGrid>
                <a:gridCol w="3036966">
                  <a:extLst>
                    <a:ext uri="{9D8B030D-6E8A-4147-A177-3AD203B41FA5}">
                      <a16:colId xmlns:a16="http://schemas.microsoft.com/office/drawing/2014/main" val="3906315487"/>
                    </a:ext>
                  </a:extLst>
                </a:gridCol>
                <a:gridCol w="1117045">
                  <a:extLst>
                    <a:ext uri="{9D8B030D-6E8A-4147-A177-3AD203B41FA5}">
                      <a16:colId xmlns:a16="http://schemas.microsoft.com/office/drawing/2014/main" val="888572688"/>
                    </a:ext>
                  </a:extLst>
                </a:gridCol>
                <a:gridCol w="1117045">
                  <a:extLst>
                    <a:ext uri="{9D8B030D-6E8A-4147-A177-3AD203B41FA5}">
                      <a16:colId xmlns:a16="http://schemas.microsoft.com/office/drawing/2014/main" val="2936561104"/>
                    </a:ext>
                  </a:extLst>
                </a:gridCol>
                <a:gridCol w="1117045">
                  <a:extLst>
                    <a:ext uri="{9D8B030D-6E8A-4147-A177-3AD203B41FA5}">
                      <a16:colId xmlns:a16="http://schemas.microsoft.com/office/drawing/2014/main" val="3628809762"/>
                    </a:ext>
                  </a:extLst>
                </a:gridCol>
              </a:tblGrid>
              <a:tr h="200025">
                <a:tc>
                  <a:txBody>
                    <a:bodyPr/>
                    <a:lstStyle/>
                    <a:p>
                      <a:pPr algn="l" fontAlgn="b"/>
                      <a:r>
                        <a:rPr lang="da-DK" sz="1100" b="1" i="0" u="none" strike="noStrike">
                          <a:solidFill>
                            <a:srgbClr val="963634"/>
                          </a:solidFill>
                          <a:effectLst/>
                          <a:latin typeface="Calibri" panose="020F0502020204030204" pitchFamily="34" charset="0"/>
                        </a:rPr>
                        <a:t>NOP Projektomkostninger</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ctr" fontAlgn="b"/>
                      <a:r>
                        <a:rPr lang="da-DK" sz="1100" b="1" i="0" u="none" strike="noStrike">
                          <a:solidFill>
                            <a:srgbClr val="963634"/>
                          </a:solidFill>
                          <a:effectLst/>
                          <a:latin typeface="Calibri" panose="020F0502020204030204" pitchFamily="34" charset="0"/>
                        </a:rPr>
                        <a:t>Budget V1</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ctr" fontAlgn="b"/>
                      <a:r>
                        <a:rPr lang="da-DK" sz="1100" b="1" i="0" u="none" strike="noStrike">
                          <a:solidFill>
                            <a:srgbClr val="963634"/>
                          </a:solidFill>
                          <a:effectLst/>
                          <a:latin typeface="Calibri" panose="020F0502020204030204" pitchFamily="34" charset="0"/>
                        </a:rPr>
                        <a:t>Budget V2</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ctr" fontAlgn="b"/>
                      <a:r>
                        <a:rPr lang="da-DK" sz="1100" b="1" i="0" u="none" strike="noStrike">
                          <a:solidFill>
                            <a:srgbClr val="963634"/>
                          </a:solidFill>
                          <a:effectLst/>
                          <a:latin typeface="Calibri" panose="020F0502020204030204" pitchFamily="34" charset="0"/>
                        </a:rPr>
                        <a:t>Besparelse</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1297962237"/>
                  </a:ext>
                </a:extLst>
              </a:tr>
              <a:tr h="190500">
                <a:tc>
                  <a:txBody>
                    <a:bodyPr/>
                    <a:lstStyle/>
                    <a:p>
                      <a:pPr algn="l" fontAlgn="b"/>
                      <a:r>
                        <a:rPr lang="da-DK" sz="1100" b="0" i="0" u="none" strike="noStrike">
                          <a:solidFill>
                            <a:srgbClr val="963634"/>
                          </a:solidFill>
                          <a:effectLst/>
                          <a:latin typeface="Calibri" panose="020F0502020204030204" pitchFamily="34" charset="0"/>
                        </a:rPr>
                        <a:t>Projektomkostninger hos Midttrafik</a:t>
                      </a:r>
                    </a:p>
                  </a:txBody>
                  <a:tcPr marL="85725" marR="9525" marT="9525" marB="0" anchor="b">
                    <a:lnL>
                      <a:noFill/>
                    </a:lnL>
                    <a:lnR>
                      <a:noFill/>
                    </a:lnR>
                    <a:lnT w="12700" cap="flat" cmpd="sng" algn="ctr">
                      <a:solidFill>
                        <a:srgbClr val="963634"/>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7.439.000</a:t>
                      </a:r>
                    </a:p>
                  </a:txBody>
                  <a:tcPr marL="9525" marR="9525" marT="9525" marB="0" anchor="b">
                    <a:lnL>
                      <a:noFill/>
                    </a:lnL>
                    <a:lnR>
                      <a:noFill/>
                    </a:lnR>
                    <a:lnT w="12700" cap="flat" cmpd="sng" algn="ctr">
                      <a:solidFill>
                        <a:srgbClr val="963634"/>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7.376.000</a:t>
                      </a:r>
                    </a:p>
                  </a:txBody>
                  <a:tcPr marL="9525" marR="9525" marT="9525" marB="0" anchor="b">
                    <a:lnL>
                      <a:noFill/>
                    </a:lnL>
                    <a:lnR>
                      <a:noFill/>
                    </a:lnR>
                    <a:lnT w="12700" cap="flat" cmpd="sng" algn="ctr">
                      <a:solidFill>
                        <a:srgbClr val="963634"/>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-63.000</a:t>
                      </a:r>
                    </a:p>
                  </a:txBody>
                  <a:tcPr marL="9525" marR="9525" marT="9525" marB="0" anchor="b">
                    <a:lnL>
                      <a:noFill/>
                    </a:lnL>
                    <a:lnR>
                      <a:noFill/>
                    </a:lnR>
                    <a:lnT w="12700" cap="flat" cmpd="sng" algn="ctr">
                      <a:solidFill>
                        <a:srgbClr val="963634"/>
                      </a:solidFill>
                      <a:prstDash val="solid"/>
                      <a:round/>
                      <a:headEnd type="none" w="med" len="med"/>
                      <a:tailEnd type="none" w="med" len="med"/>
                    </a:lnT>
                    <a:lnB>
                      <a:noFill/>
                    </a:lnB>
                  </a:tcPr>
                </a:tc>
                <a:extLst>
                  <a:ext uri="{0D108BD9-81ED-4DB2-BD59-A6C34878D82A}">
                    <a16:rowId xmlns:a16="http://schemas.microsoft.com/office/drawing/2014/main" val="367910541"/>
                  </a:ext>
                </a:extLst>
              </a:tr>
              <a:tr h="190500">
                <a:tc>
                  <a:txBody>
                    <a:bodyPr/>
                    <a:lstStyle/>
                    <a:p>
                      <a:pPr algn="l" fontAlgn="b"/>
                      <a:r>
                        <a:rPr lang="da-DK" sz="1100" b="0" i="0" u="none" strike="noStrike">
                          <a:solidFill>
                            <a:srgbClr val="963634"/>
                          </a:solidFill>
                          <a:effectLst/>
                          <a:latin typeface="Calibri" panose="020F0502020204030204" pitchFamily="34" charset="0"/>
                        </a:rPr>
                        <a:t>Betaling til FlexDanmark</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22.581.000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19.366.000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-3.215.000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2164841288"/>
                  </a:ext>
                </a:extLst>
              </a:tr>
              <a:tr h="190500">
                <a:tc>
                  <a:txBody>
                    <a:bodyPr/>
                    <a:lstStyle/>
                    <a:p>
                      <a:pPr algn="l" fontAlgn="b"/>
                      <a:r>
                        <a:rPr lang="da-DK" sz="1100" b="0" i="0" u="none" strike="noStrike">
                          <a:solidFill>
                            <a:srgbClr val="963634"/>
                          </a:solidFill>
                          <a:effectLst/>
                          <a:latin typeface="Calibri" panose="020F0502020204030204" pitchFamily="34" charset="0"/>
                        </a:rPr>
                        <a:t>Risikopulje</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5.645.000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4.842.000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-803.000</a:t>
                      </a:r>
                    </a:p>
                  </a:txBody>
                  <a:tcPr marL="9525" marR="9525" marT="9525" marB="0" anchor="b">
                    <a:lnL>
                      <a:noFill/>
                    </a:lnL>
                    <a:lnR>
                      <a:noFill/>
                    </a:lnR>
                    <a:lnT>
                      <a:noFill/>
                    </a:lnT>
                    <a:lnB>
                      <a:noFill/>
                    </a:lnB>
                  </a:tcPr>
                </a:tc>
                <a:extLst>
                  <a:ext uri="{0D108BD9-81ED-4DB2-BD59-A6C34878D82A}">
                    <a16:rowId xmlns:a16="http://schemas.microsoft.com/office/drawing/2014/main" val="129593834"/>
                  </a:ext>
                </a:extLst>
              </a:tr>
              <a:tr h="190500">
                <a:tc>
                  <a:txBody>
                    <a:bodyPr/>
                    <a:lstStyle/>
                    <a:p>
                      <a:pPr algn="l" fontAlgn="b"/>
                      <a:r>
                        <a:rPr lang="da-DK" sz="1100" b="0" i="0" u="none" strike="noStrike">
                          <a:solidFill>
                            <a:srgbClr val="963634"/>
                          </a:solidFill>
                          <a:effectLst/>
                          <a:latin typeface="Calibri" panose="020F0502020204030204" pitchFamily="34" charset="0"/>
                        </a:rPr>
                        <a:t>Låneomkostninger ved kommunekredit (renter)</a:t>
                      </a:r>
                    </a:p>
                  </a:txBody>
                  <a:tcPr marL="857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754.000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-754.000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2577460396"/>
                  </a:ext>
                </a:extLst>
              </a:tr>
              <a:tr h="200025">
                <a:tc>
                  <a:txBody>
                    <a:bodyPr/>
                    <a:lstStyle/>
                    <a:p>
                      <a:pPr algn="l" fontAlgn="b"/>
                      <a:r>
                        <a:rPr lang="da-DK" sz="1100" b="1" i="0" u="none" strike="noStrike">
                          <a:solidFill>
                            <a:srgbClr val="963634"/>
                          </a:solidFill>
                          <a:effectLst/>
                          <a:latin typeface="Calibri" panose="020F0502020204030204" pitchFamily="34" charset="0"/>
                        </a:rPr>
                        <a:t>Omkostninger i alt</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36.419.000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31.584.000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dirty="0">
                          <a:solidFill>
                            <a:srgbClr val="963634"/>
                          </a:solidFill>
                          <a:effectLst/>
                          <a:latin typeface="Calibri" panose="020F0502020204030204" pitchFamily="34" charset="0"/>
                        </a:rPr>
                        <a:t>-4.835.000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10462435"/>
                  </a:ext>
                </a:extLst>
              </a:tr>
            </a:tbl>
          </a:graphicData>
        </a:graphic>
      </p:graphicFrame>
    </p:spTree>
    <p:extLst>
      <p:ext uri="{BB962C8B-B14F-4D97-AF65-F5344CB8AC3E}">
        <p14:creationId xmlns:p14="http://schemas.microsoft.com/office/powerpoint/2010/main" val="34315268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graphicFrame>
        <p:nvGraphicFramePr>
          <p:cNvPr id="2" name="Tabel 1">
            <a:extLst>
              <a:ext uri="{FF2B5EF4-FFF2-40B4-BE49-F238E27FC236}">
                <a16:creationId xmlns:a16="http://schemas.microsoft.com/office/drawing/2014/main" id="{694D6624-03E0-46A9-B05E-9C0E3999ABC3}"/>
              </a:ext>
            </a:extLst>
          </p:cNvPr>
          <p:cNvGraphicFramePr>
            <a:graphicFrameLocks noGrp="1"/>
          </p:cNvGraphicFramePr>
          <p:nvPr>
            <p:extLst>
              <p:ext uri="{D42A27DB-BD31-4B8C-83A1-F6EECF244321}">
                <p14:modId xmlns:p14="http://schemas.microsoft.com/office/powerpoint/2010/main" val="3071080761"/>
              </p:ext>
            </p:extLst>
          </p:nvPr>
        </p:nvGraphicFramePr>
        <p:xfrm>
          <a:off x="457200" y="1308617"/>
          <a:ext cx="6388101" cy="4210050"/>
        </p:xfrm>
        <a:graphic>
          <a:graphicData uri="http://schemas.openxmlformats.org/drawingml/2006/table">
            <a:tbl>
              <a:tblPr/>
              <a:tblGrid>
                <a:gridCol w="3036966">
                  <a:extLst>
                    <a:ext uri="{9D8B030D-6E8A-4147-A177-3AD203B41FA5}">
                      <a16:colId xmlns:a16="http://schemas.microsoft.com/office/drawing/2014/main" val="3319948431"/>
                    </a:ext>
                  </a:extLst>
                </a:gridCol>
                <a:gridCol w="1117045">
                  <a:extLst>
                    <a:ext uri="{9D8B030D-6E8A-4147-A177-3AD203B41FA5}">
                      <a16:colId xmlns:a16="http://schemas.microsoft.com/office/drawing/2014/main" val="3679993127"/>
                    </a:ext>
                  </a:extLst>
                </a:gridCol>
                <a:gridCol w="1117045">
                  <a:extLst>
                    <a:ext uri="{9D8B030D-6E8A-4147-A177-3AD203B41FA5}">
                      <a16:colId xmlns:a16="http://schemas.microsoft.com/office/drawing/2014/main" val="1882979515"/>
                    </a:ext>
                  </a:extLst>
                </a:gridCol>
                <a:gridCol w="1117045">
                  <a:extLst>
                    <a:ext uri="{9D8B030D-6E8A-4147-A177-3AD203B41FA5}">
                      <a16:colId xmlns:a16="http://schemas.microsoft.com/office/drawing/2014/main" val="3042618133"/>
                    </a:ext>
                  </a:extLst>
                </a:gridCol>
              </a:tblGrid>
              <a:tr h="200025">
                <a:tc>
                  <a:txBody>
                    <a:bodyPr/>
                    <a:lstStyle/>
                    <a:p>
                      <a:pPr algn="l" fontAlgn="b"/>
                      <a:r>
                        <a:rPr lang="da-DK" sz="1100" b="1" i="0" u="none" strike="noStrike">
                          <a:solidFill>
                            <a:srgbClr val="963634"/>
                          </a:solidFill>
                          <a:effectLst/>
                          <a:latin typeface="Calibri" panose="020F0502020204030204" pitchFamily="34" charset="0"/>
                        </a:rPr>
                        <a:t>Bestiller</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ctr" fontAlgn="b"/>
                      <a:r>
                        <a:rPr lang="da-DK" sz="1100" b="1" i="0" u="none" strike="noStrike">
                          <a:solidFill>
                            <a:srgbClr val="963634"/>
                          </a:solidFill>
                          <a:effectLst/>
                          <a:latin typeface="Calibri" panose="020F0502020204030204" pitchFamily="34" charset="0"/>
                        </a:rPr>
                        <a:t>Budget V1</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ctr" fontAlgn="b"/>
                      <a:r>
                        <a:rPr lang="da-DK" sz="1100" b="1" i="0" u="none" strike="noStrike">
                          <a:solidFill>
                            <a:srgbClr val="963634"/>
                          </a:solidFill>
                          <a:effectLst/>
                          <a:latin typeface="Calibri" panose="020F0502020204030204" pitchFamily="34" charset="0"/>
                        </a:rPr>
                        <a:t>Budget V2</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ctr" fontAlgn="b"/>
                      <a:r>
                        <a:rPr lang="da-DK" sz="1100" b="1" i="0" u="none" strike="noStrike">
                          <a:solidFill>
                            <a:srgbClr val="963634"/>
                          </a:solidFill>
                          <a:effectLst/>
                          <a:latin typeface="Calibri" panose="020F0502020204030204" pitchFamily="34" charset="0"/>
                        </a:rPr>
                        <a:t>Besparelse</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1194416177"/>
                  </a:ext>
                </a:extLst>
              </a:tr>
              <a:tr h="190500">
                <a:tc>
                  <a:txBody>
                    <a:bodyPr/>
                    <a:lstStyle/>
                    <a:p>
                      <a:pPr algn="l" fontAlgn="b"/>
                      <a:r>
                        <a:rPr lang="da-DK" sz="1100" b="0" i="0" u="none" strike="noStrike">
                          <a:solidFill>
                            <a:srgbClr val="963634"/>
                          </a:solidFill>
                          <a:effectLst/>
                          <a:latin typeface="Calibri" panose="020F0502020204030204" pitchFamily="34" charset="0"/>
                        </a:rPr>
                        <a:t>Favrskov</a:t>
                      </a:r>
                    </a:p>
                  </a:txBody>
                  <a:tcPr marL="85725" marR="9525" marT="9525" marB="0" anchor="b">
                    <a:lnL>
                      <a:noFill/>
                    </a:lnL>
                    <a:lnR>
                      <a:noFill/>
                    </a:lnR>
                    <a:lnT w="12700" cap="flat" cmpd="sng" algn="ctr">
                      <a:solidFill>
                        <a:srgbClr val="963634"/>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917.000</a:t>
                      </a:r>
                    </a:p>
                  </a:txBody>
                  <a:tcPr marL="9525" marR="9525" marT="9525" marB="0" anchor="b">
                    <a:lnL>
                      <a:noFill/>
                    </a:lnL>
                    <a:lnR>
                      <a:noFill/>
                    </a:lnR>
                    <a:lnT w="12700" cap="flat" cmpd="sng" algn="ctr">
                      <a:solidFill>
                        <a:srgbClr val="963634"/>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798.000</a:t>
                      </a:r>
                    </a:p>
                  </a:txBody>
                  <a:tcPr marL="9525" marR="9525" marT="9525" marB="0" anchor="b">
                    <a:lnL>
                      <a:noFill/>
                    </a:lnL>
                    <a:lnR>
                      <a:noFill/>
                    </a:lnR>
                    <a:lnT w="12700" cap="flat" cmpd="sng" algn="ctr">
                      <a:solidFill>
                        <a:srgbClr val="963634"/>
                      </a:solidFill>
                      <a:prstDash val="solid"/>
                      <a:round/>
                      <a:headEnd type="none" w="med" len="med"/>
                      <a:tailEnd type="none" w="med" len="med"/>
                    </a:lnT>
                    <a:lnB>
                      <a:noFill/>
                    </a:lnB>
                  </a:tcPr>
                </a:tc>
                <a:tc>
                  <a:txBody>
                    <a:bodyPr/>
                    <a:lstStyle/>
                    <a:p>
                      <a:pPr algn="r" fontAlgn="b"/>
                      <a:r>
                        <a:rPr lang="da-DK" sz="1100" b="0" i="0" u="none" strike="noStrike">
                          <a:solidFill>
                            <a:srgbClr val="963634"/>
                          </a:solidFill>
                          <a:effectLst/>
                          <a:latin typeface="Calibri" panose="020F0502020204030204" pitchFamily="34" charset="0"/>
                        </a:rPr>
                        <a:t>-119.000</a:t>
                      </a:r>
                    </a:p>
                  </a:txBody>
                  <a:tcPr marL="9525" marR="9525" marT="9525" marB="0" anchor="b">
                    <a:lnL>
                      <a:noFill/>
                    </a:lnL>
                    <a:lnR>
                      <a:noFill/>
                    </a:lnR>
                    <a:lnT w="12700" cap="flat" cmpd="sng" algn="ctr">
                      <a:solidFill>
                        <a:srgbClr val="963634"/>
                      </a:solidFill>
                      <a:prstDash val="solid"/>
                      <a:round/>
                      <a:headEnd type="none" w="med" len="med"/>
                      <a:tailEnd type="none" w="med" len="med"/>
                    </a:lnT>
                    <a:lnB>
                      <a:noFill/>
                    </a:lnB>
                  </a:tcPr>
                </a:tc>
                <a:extLst>
                  <a:ext uri="{0D108BD9-81ED-4DB2-BD59-A6C34878D82A}">
                    <a16:rowId xmlns:a16="http://schemas.microsoft.com/office/drawing/2014/main" val="4187292258"/>
                  </a:ext>
                </a:extLst>
              </a:tr>
              <a:tr h="190500">
                <a:tc>
                  <a:txBody>
                    <a:bodyPr/>
                    <a:lstStyle/>
                    <a:p>
                      <a:pPr algn="l" fontAlgn="b"/>
                      <a:r>
                        <a:rPr lang="da-DK" sz="1100" b="0" i="0" u="none" strike="noStrike">
                          <a:solidFill>
                            <a:srgbClr val="963634"/>
                          </a:solidFill>
                          <a:effectLst/>
                          <a:latin typeface="Calibri" panose="020F0502020204030204" pitchFamily="34" charset="0"/>
                        </a:rPr>
                        <a:t>Hedensted</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858.000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743.000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-115.000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515241700"/>
                  </a:ext>
                </a:extLst>
              </a:tr>
              <a:tr h="190500">
                <a:tc>
                  <a:txBody>
                    <a:bodyPr/>
                    <a:lstStyle/>
                    <a:p>
                      <a:pPr algn="l" fontAlgn="b"/>
                      <a:r>
                        <a:rPr lang="da-DK" sz="1100" b="0" i="0" u="none" strike="noStrike">
                          <a:solidFill>
                            <a:srgbClr val="963634"/>
                          </a:solidFill>
                          <a:effectLst/>
                          <a:latin typeface="Calibri" panose="020F0502020204030204" pitchFamily="34" charset="0"/>
                        </a:rPr>
                        <a:t>Herning</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353.000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308.000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-45.000</a:t>
                      </a:r>
                    </a:p>
                  </a:txBody>
                  <a:tcPr marL="9525" marR="9525" marT="9525" marB="0" anchor="b">
                    <a:lnL>
                      <a:noFill/>
                    </a:lnL>
                    <a:lnR>
                      <a:noFill/>
                    </a:lnR>
                    <a:lnT>
                      <a:noFill/>
                    </a:lnT>
                    <a:lnB>
                      <a:noFill/>
                    </a:lnB>
                  </a:tcPr>
                </a:tc>
                <a:extLst>
                  <a:ext uri="{0D108BD9-81ED-4DB2-BD59-A6C34878D82A}">
                    <a16:rowId xmlns:a16="http://schemas.microsoft.com/office/drawing/2014/main" val="1713465706"/>
                  </a:ext>
                </a:extLst>
              </a:tr>
              <a:tr h="190500">
                <a:tc>
                  <a:txBody>
                    <a:bodyPr/>
                    <a:lstStyle/>
                    <a:p>
                      <a:pPr algn="l" fontAlgn="b"/>
                      <a:r>
                        <a:rPr lang="da-DK" sz="1100" b="0" i="0" u="none" strike="noStrike">
                          <a:solidFill>
                            <a:srgbClr val="963634"/>
                          </a:solidFill>
                          <a:effectLst/>
                          <a:latin typeface="Calibri" panose="020F0502020204030204" pitchFamily="34" charset="0"/>
                        </a:rPr>
                        <a:t>Holstebro</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680.000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586.000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-94.000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2345662795"/>
                  </a:ext>
                </a:extLst>
              </a:tr>
              <a:tr h="190500">
                <a:tc>
                  <a:txBody>
                    <a:bodyPr/>
                    <a:lstStyle/>
                    <a:p>
                      <a:pPr algn="l" fontAlgn="b"/>
                      <a:r>
                        <a:rPr lang="da-DK" sz="1100" b="0" i="0" u="none" strike="noStrike">
                          <a:solidFill>
                            <a:srgbClr val="963634"/>
                          </a:solidFill>
                          <a:effectLst/>
                          <a:latin typeface="Calibri" panose="020F0502020204030204" pitchFamily="34" charset="0"/>
                        </a:rPr>
                        <a:t>Horsens</a:t>
                      </a:r>
                    </a:p>
                  </a:txBody>
                  <a:tcPr marL="85725" marR="9525" marT="9525" marB="0" anchor="b">
                    <a:lnL>
                      <a:noFill/>
                    </a:lnL>
                    <a:lnR>
                      <a:noFill/>
                    </a:lnR>
                    <a:lnT>
                      <a:noFill/>
                    </a:lnT>
                    <a:lnB>
                      <a:noFill/>
                    </a:lnB>
                  </a:tcPr>
                </a:tc>
                <a:tc>
                  <a:txBody>
                    <a:bodyPr/>
                    <a:lstStyle/>
                    <a:p>
                      <a:pPr algn="r" fontAlgn="b"/>
                      <a:r>
                        <a:rPr lang="da-DK" sz="1100" b="0" i="0" u="none" strike="noStrike" dirty="0">
                          <a:solidFill>
                            <a:srgbClr val="963634"/>
                          </a:solidFill>
                          <a:effectLst/>
                          <a:latin typeface="Calibri" panose="020F0502020204030204" pitchFamily="34" charset="0"/>
                        </a:rPr>
                        <a:t>1.631.000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1.414.000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-217.000</a:t>
                      </a:r>
                    </a:p>
                  </a:txBody>
                  <a:tcPr marL="9525" marR="9525" marT="9525" marB="0" anchor="b">
                    <a:lnL>
                      <a:noFill/>
                    </a:lnL>
                    <a:lnR>
                      <a:noFill/>
                    </a:lnR>
                    <a:lnT>
                      <a:noFill/>
                    </a:lnT>
                    <a:lnB>
                      <a:noFill/>
                    </a:lnB>
                  </a:tcPr>
                </a:tc>
                <a:extLst>
                  <a:ext uri="{0D108BD9-81ED-4DB2-BD59-A6C34878D82A}">
                    <a16:rowId xmlns:a16="http://schemas.microsoft.com/office/drawing/2014/main" val="1465127278"/>
                  </a:ext>
                </a:extLst>
              </a:tr>
              <a:tr h="190500">
                <a:tc>
                  <a:txBody>
                    <a:bodyPr/>
                    <a:lstStyle/>
                    <a:p>
                      <a:pPr algn="l" fontAlgn="b"/>
                      <a:r>
                        <a:rPr lang="da-DK" sz="1100" b="0" i="0" u="none" strike="noStrike">
                          <a:solidFill>
                            <a:srgbClr val="963634"/>
                          </a:solidFill>
                          <a:effectLst/>
                          <a:latin typeface="Calibri" panose="020F0502020204030204" pitchFamily="34" charset="0"/>
                        </a:rPr>
                        <a:t>Ikast-Brande</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271.000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237.000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-34.000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790987572"/>
                  </a:ext>
                </a:extLst>
              </a:tr>
              <a:tr h="190500">
                <a:tc>
                  <a:txBody>
                    <a:bodyPr/>
                    <a:lstStyle/>
                    <a:p>
                      <a:pPr algn="l" fontAlgn="b"/>
                      <a:r>
                        <a:rPr lang="da-DK" sz="1100" b="0" i="0" u="none" strike="noStrike">
                          <a:solidFill>
                            <a:srgbClr val="963634"/>
                          </a:solidFill>
                          <a:effectLst/>
                          <a:latin typeface="Calibri" panose="020F0502020204030204" pitchFamily="34" charset="0"/>
                        </a:rPr>
                        <a:t>Lemvig</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284.000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246.000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-38.000</a:t>
                      </a:r>
                    </a:p>
                  </a:txBody>
                  <a:tcPr marL="9525" marR="9525" marT="9525" marB="0" anchor="b">
                    <a:lnL>
                      <a:noFill/>
                    </a:lnL>
                    <a:lnR>
                      <a:noFill/>
                    </a:lnR>
                    <a:lnT>
                      <a:noFill/>
                    </a:lnT>
                    <a:lnB>
                      <a:noFill/>
                    </a:lnB>
                  </a:tcPr>
                </a:tc>
                <a:extLst>
                  <a:ext uri="{0D108BD9-81ED-4DB2-BD59-A6C34878D82A}">
                    <a16:rowId xmlns:a16="http://schemas.microsoft.com/office/drawing/2014/main" val="4061120596"/>
                  </a:ext>
                </a:extLst>
              </a:tr>
              <a:tr h="190500">
                <a:tc>
                  <a:txBody>
                    <a:bodyPr/>
                    <a:lstStyle/>
                    <a:p>
                      <a:pPr algn="l" fontAlgn="b"/>
                      <a:r>
                        <a:rPr lang="da-DK" sz="1100" b="0" i="0" u="none" strike="noStrike">
                          <a:solidFill>
                            <a:srgbClr val="963634"/>
                          </a:solidFill>
                          <a:effectLst/>
                          <a:latin typeface="Calibri" panose="020F0502020204030204" pitchFamily="34" charset="0"/>
                        </a:rPr>
                        <a:t>Norddjurs</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1.658.000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1.437.000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-221.000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3448505030"/>
                  </a:ext>
                </a:extLst>
              </a:tr>
              <a:tr h="190500">
                <a:tc>
                  <a:txBody>
                    <a:bodyPr/>
                    <a:lstStyle/>
                    <a:p>
                      <a:pPr algn="l" fontAlgn="b"/>
                      <a:r>
                        <a:rPr lang="da-DK" sz="1100" b="0" i="0" u="none" strike="noStrike">
                          <a:solidFill>
                            <a:srgbClr val="963634"/>
                          </a:solidFill>
                          <a:effectLst/>
                          <a:latin typeface="Calibri" panose="020F0502020204030204" pitchFamily="34" charset="0"/>
                        </a:rPr>
                        <a:t>Odder</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419.000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362.000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-57.000</a:t>
                      </a:r>
                    </a:p>
                  </a:txBody>
                  <a:tcPr marL="9525" marR="9525" marT="9525" marB="0" anchor="b">
                    <a:lnL>
                      <a:noFill/>
                    </a:lnL>
                    <a:lnR>
                      <a:noFill/>
                    </a:lnR>
                    <a:lnT>
                      <a:noFill/>
                    </a:lnT>
                    <a:lnB>
                      <a:noFill/>
                    </a:lnB>
                  </a:tcPr>
                </a:tc>
                <a:extLst>
                  <a:ext uri="{0D108BD9-81ED-4DB2-BD59-A6C34878D82A}">
                    <a16:rowId xmlns:a16="http://schemas.microsoft.com/office/drawing/2014/main" val="1684372321"/>
                  </a:ext>
                </a:extLst>
              </a:tr>
              <a:tr h="190500">
                <a:tc>
                  <a:txBody>
                    <a:bodyPr/>
                    <a:lstStyle/>
                    <a:p>
                      <a:pPr algn="l" fontAlgn="b"/>
                      <a:r>
                        <a:rPr lang="da-DK" sz="1100" b="0" i="0" u="none" strike="noStrike">
                          <a:solidFill>
                            <a:srgbClr val="963634"/>
                          </a:solidFill>
                          <a:effectLst/>
                          <a:latin typeface="Calibri" panose="020F0502020204030204" pitchFamily="34" charset="0"/>
                        </a:rPr>
                        <a:t>Randers</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1.223.000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1.058.000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-165.000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692909350"/>
                  </a:ext>
                </a:extLst>
              </a:tr>
              <a:tr h="190500">
                <a:tc>
                  <a:txBody>
                    <a:bodyPr/>
                    <a:lstStyle/>
                    <a:p>
                      <a:pPr algn="l" fontAlgn="b"/>
                      <a:r>
                        <a:rPr lang="da-DK" sz="1100" b="0" i="0" u="none" strike="noStrike">
                          <a:solidFill>
                            <a:srgbClr val="963634"/>
                          </a:solidFill>
                          <a:effectLst/>
                          <a:latin typeface="Calibri" panose="020F0502020204030204" pitchFamily="34" charset="0"/>
                        </a:rPr>
                        <a:t>Ringkøbing-Skjern</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734.000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640.000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-94.000</a:t>
                      </a:r>
                    </a:p>
                  </a:txBody>
                  <a:tcPr marL="9525" marR="9525" marT="9525" marB="0" anchor="b">
                    <a:lnL>
                      <a:noFill/>
                    </a:lnL>
                    <a:lnR>
                      <a:noFill/>
                    </a:lnR>
                    <a:lnT>
                      <a:noFill/>
                    </a:lnT>
                    <a:lnB>
                      <a:noFill/>
                    </a:lnB>
                  </a:tcPr>
                </a:tc>
                <a:extLst>
                  <a:ext uri="{0D108BD9-81ED-4DB2-BD59-A6C34878D82A}">
                    <a16:rowId xmlns:a16="http://schemas.microsoft.com/office/drawing/2014/main" val="2082534972"/>
                  </a:ext>
                </a:extLst>
              </a:tr>
              <a:tr h="190500">
                <a:tc>
                  <a:txBody>
                    <a:bodyPr/>
                    <a:lstStyle/>
                    <a:p>
                      <a:pPr algn="l" fontAlgn="b"/>
                      <a:r>
                        <a:rPr lang="da-DK" sz="1100" b="0" i="0" u="none" strike="noStrike">
                          <a:solidFill>
                            <a:srgbClr val="963634"/>
                          </a:solidFill>
                          <a:effectLst/>
                          <a:latin typeface="Calibri" panose="020F0502020204030204" pitchFamily="34" charset="0"/>
                        </a:rPr>
                        <a:t>Samsø</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8.000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7.000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684911019"/>
                  </a:ext>
                </a:extLst>
              </a:tr>
              <a:tr h="190500">
                <a:tc>
                  <a:txBody>
                    <a:bodyPr/>
                    <a:lstStyle/>
                    <a:p>
                      <a:pPr algn="l" fontAlgn="b"/>
                      <a:r>
                        <a:rPr lang="da-DK" sz="1100" b="0" i="0" u="none" strike="noStrike">
                          <a:solidFill>
                            <a:srgbClr val="963634"/>
                          </a:solidFill>
                          <a:effectLst/>
                          <a:latin typeface="Calibri" panose="020F0502020204030204" pitchFamily="34" charset="0"/>
                        </a:rPr>
                        <a:t>Silkeborg</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1.429.000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1.239.000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-190.000</a:t>
                      </a:r>
                    </a:p>
                  </a:txBody>
                  <a:tcPr marL="9525" marR="9525" marT="9525" marB="0" anchor="b">
                    <a:lnL>
                      <a:noFill/>
                    </a:lnL>
                    <a:lnR>
                      <a:noFill/>
                    </a:lnR>
                    <a:lnT>
                      <a:noFill/>
                    </a:lnT>
                    <a:lnB>
                      <a:noFill/>
                    </a:lnB>
                  </a:tcPr>
                </a:tc>
                <a:extLst>
                  <a:ext uri="{0D108BD9-81ED-4DB2-BD59-A6C34878D82A}">
                    <a16:rowId xmlns:a16="http://schemas.microsoft.com/office/drawing/2014/main" val="1462085689"/>
                  </a:ext>
                </a:extLst>
              </a:tr>
              <a:tr h="190500">
                <a:tc>
                  <a:txBody>
                    <a:bodyPr/>
                    <a:lstStyle/>
                    <a:p>
                      <a:pPr algn="l" fontAlgn="b"/>
                      <a:r>
                        <a:rPr lang="da-DK" sz="1100" b="0" i="0" u="none" strike="noStrike">
                          <a:solidFill>
                            <a:srgbClr val="963634"/>
                          </a:solidFill>
                          <a:effectLst/>
                          <a:latin typeface="Calibri" panose="020F0502020204030204" pitchFamily="34" charset="0"/>
                        </a:rPr>
                        <a:t>Skanderborg</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948.000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822.000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-126.000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306567317"/>
                  </a:ext>
                </a:extLst>
              </a:tr>
              <a:tr h="190500">
                <a:tc>
                  <a:txBody>
                    <a:bodyPr/>
                    <a:lstStyle/>
                    <a:p>
                      <a:pPr algn="l" fontAlgn="b"/>
                      <a:r>
                        <a:rPr lang="da-DK" sz="1100" b="0" i="0" u="none" strike="noStrike">
                          <a:solidFill>
                            <a:srgbClr val="963634"/>
                          </a:solidFill>
                          <a:effectLst/>
                          <a:latin typeface="Calibri" panose="020F0502020204030204" pitchFamily="34" charset="0"/>
                        </a:rPr>
                        <a:t>Skive</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1.068.000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924.000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-144.000</a:t>
                      </a:r>
                    </a:p>
                  </a:txBody>
                  <a:tcPr marL="9525" marR="9525" marT="9525" marB="0" anchor="b">
                    <a:lnL>
                      <a:noFill/>
                    </a:lnL>
                    <a:lnR>
                      <a:noFill/>
                    </a:lnR>
                    <a:lnT>
                      <a:noFill/>
                    </a:lnT>
                    <a:lnB>
                      <a:noFill/>
                    </a:lnB>
                  </a:tcPr>
                </a:tc>
                <a:extLst>
                  <a:ext uri="{0D108BD9-81ED-4DB2-BD59-A6C34878D82A}">
                    <a16:rowId xmlns:a16="http://schemas.microsoft.com/office/drawing/2014/main" val="2411818801"/>
                  </a:ext>
                </a:extLst>
              </a:tr>
              <a:tr h="190500">
                <a:tc>
                  <a:txBody>
                    <a:bodyPr/>
                    <a:lstStyle/>
                    <a:p>
                      <a:pPr algn="l" fontAlgn="b"/>
                      <a:r>
                        <a:rPr lang="da-DK" sz="1100" b="0" i="0" u="none" strike="noStrike">
                          <a:solidFill>
                            <a:srgbClr val="963634"/>
                          </a:solidFill>
                          <a:effectLst/>
                          <a:latin typeface="Calibri" panose="020F0502020204030204" pitchFamily="34" charset="0"/>
                        </a:rPr>
                        <a:t>Struer</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152.000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134.000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-18.000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1739265938"/>
                  </a:ext>
                </a:extLst>
              </a:tr>
              <a:tr h="190500">
                <a:tc>
                  <a:txBody>
                    <a:bodyPr/>
                    <a:lstStyle/>
                    <a:p>
                      <a:pPr algn="l" fontAlgn="b"/>
                      <a:r>
                        <a:rPr lang="da-DK" sz="1100" b="0" i="0" u="none" strike="noStrike">
                          <a:solidFill>
                            <a:srgbClr val="963634"/>
                          </a:solidFill>
                          <a:effectLst/>
                          <a:latin typeface="Calibri" panose="020F0502020204030204" pitchFamily="34" charset="0"/>
                        </a:rPr>
                        <a:t>Syddjurs</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1.200.000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1.042.000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-158.000</a:t>
                      </a:r>
                    </a:p>
                  </a:txBody>
                  <a:tcPr marL="9525" marR="9525" marT="9525" marB="0" anchor="b">
                    <a:lnL>
                      <a:noFill/>
                    </a:lnL>
                    <a:lnR>
                      <a:noFill/>
                    </a:lnR>
                    <a:lnT>
                      <a:noFill/>
                    </a:lnT>
                    <a:lnB>
                      <a:noFill/>
                    </a:lnB>
                  </a:tcPr>
                </a:tc>
                <a:extLst>
                  <a:ext uri="{0D108BD9-81ED-4DB2-BD59-A6C34878D82A}">
                    <a16:rowId xmlns:a16="http://schemas.microsoft.com/office/drawing/2014/main" val="914433068"/>
                  </a:ext>
                </a:extLst>
              </a:tr>
              <a:tr h="190500">
                <a:tc>
                  <a:txBody>
                    <a:bodyPr/>
                    <a:lstStyle/>
                    <a:p>
                      <a:pPr algn="l" fontAlgn="b"/>
                      <a:r>
                        <a:rPr lang="da-DK" sz="1100" b="0" i="0" u="none" strike="noStrike">
                          <a:solidFill>
                            <a:srgbClr val="963634"/>
                          </a:solidFill>
                          <a:effectLst/>
                          <a:latin typeface="Calibri" panose="020F0502020204030204" pitchFamily="34" charset="0"/>
                        </a:rPr>
                        <a:t>Viborg</a:t>
                      </a:r>
                    </a:p>
                  </a:txBody>
                  <a:tcPr marL="857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672.000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584.000</a:t>
                      </a:r>
                    </a:p>
                  </a:txBody>
                  <a:tcPr marL="9525" marR="9525" marT="9525"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-88.000</a:t>
                      </a:r>
                    </a:p>
                  </a:txBody>
                  <a:tcPr marL="9525" marR="9525" marT="9525" marB="0" anchor="b">
                    <a:lnL>
                      <a:noFill/>
                    </a:lnL>
                    <a:lnR>
                      <a:noFill/>
                    </a:lnR>
                    <a:lnT>
                      <a:noFill/>
                    </a:lnT>
                    <a:lnB>
                      <a:noFill/>
                    </a:lnB>
                    <a:solidFill>
                      <a:srgbClr val="F2DCDB"/>
                    </a:solidFill>
                  </a:tcPr>
                </a:tc>
                <a:extLst>
                  <a:ext uri="{0D108BD9-81ED-4DB2-BD59-A6C34878D82A}">
                    <a16:rowId xmlns:a16="http://schemas.microsoft.com/office/drawing/2014/main" val="3428067287"/>
                  </a:ext>
                </a:extLst>
              </a:tr>
              <a:tr h="190500">
                <a:tc>
                  <a:txBody>
                    <a:bodyPr/>
                    <a:lstStyle/>
                    <a:p>
                      <a:pPr algn="l" fontAlgn="b"/>
                      <a:r>
                        <a:rPr lang="da-DK" sz="1100" b="0" i="0" u="none" strike="noStrike">
                          <a:solidFill>
                            <a:srgbClr val="963634"/>
                          </a:solidFill>
                          <a:effectLst/>
                          <a:latin typeface="Calibri" panose="020F0502020204030204" pitchFamily="34" charset="0"/>
                        </a:rPr>
                        <a:t>Aarhus</a:t>
                      </a:r>
                    </a:p>
                  </a:txBody>
                  <a:tcPr marL="857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4.442.000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3.851.000</a:t>
                      </a:r>
                    </a:p>
                  </a:txBody>
                  <a:tcPr marL="9525" marR="9525" marT="9525"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-591.000</a:t>
                      </a:r>
                    </a:p>
                  </a:txBody>
                  <a:tcPr marL="9525" marR="9525" marT="9525" marB="0" anchor="b">
                    <a:lnL>
                      <a:noFill/>
                    </a:lnL>
                    <a:lnR>
                      <a:noFill/>
                    </a:lnR>
                    <a:lnT>
                      <a:noFill/>
                    </a:lnT>
                    <a:lnB>
                      <a:noFill/>
                    </a:lnB>
                  </a:tcPr>
                </a:tc>
                <a:extLst>
                  <a:ext uri="{0D108BD9-81ED-4DB2-BD59-A6C34878D82A}">
                    <a16:rowId xmlns:a16="http://schemas.microsoft.com/office/drawing/2014/main" val="2064435087"/>
                  </a:ext>
                </a:extLst>
              </a:tr>
              <a:tr h="190500">
                <a:tc>
                  <a:txBody>
                    <a:bodyPr/>
                    <a:lstStyle/>
                    <a:p>
                      <a:pPr algn="l" fontAlgn="b"/>
                      <a:r>
                        <a:rPr lang="da-DK" sz="1100" b="0" i="0" u="none" strike="noStrike">
                          <a:solidFill>
                            <a:srgbClr val="963634"/>
                          </a:solidFill>
                          <a:effectLst/>
                          <a:latin typeface="Calibri" panose="020F0502020204030204" pitchFamily="34" charset="0"/>
                        </a:rPr>
                        <a:t>Region Midt</a:t>
                      </a:r>
                    </a:p>
                  </a:txBody>
                  <a:tcPr marL="857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17.472.000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15.152.000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-2.320.000</a:t>
                      </a:r>
                    </a:p>
                  </a:txBody>
                  <a:tcPr marL="9525" marR="9525" marT="9525"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1347079685"/>
                  </a:ext>
                </a:extLst>
              </a:tr>
              <a:tr h="200025">
                <a:tc>
                  <a:txBody>
                    <a:bodyPr/>
                    <a:lstStyle/>
                    <a:p>
                      <a:pPr algn="l" fontAlgn="b"/>
                      <a:r>
                        <a:rPr lang="da-DK" sz="1100" b="1" i="0" u="none" strike="noStrike">
                          <a:solidFill>
                            <a:srgbClr val="963634"/>
                          </a:solidFill>
                          <a:effectLst/>
                          <a:latin typeface="Calibri" panose="020F0502020204030204" pitchFamily="34" charset="0"/>
                        </a:rPr>
                        <a:t>I alt</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36.419.000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31.584.000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dirty="0">
                          <a:solidFill>
                            <a:srgbClr val="963634"/>
                          </a:solidFill>
                          <a:effectLst/>
                          <a:latin typeface="Calibri" panose="020F0502020204030204" pitchFamily="34" charset="0"/>
                        </a:rPr>
                        <a:t>-4.835.000</a:t>
                      </a:r>
                    </a:p>
                  </a:txBody>
                  <a:tcPr marL="9525" marR="9525" marT="9525"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4103938750"/>
                  </a:ext>
                </a:extLst>
              </a:tr>
            </a:tbl>
          </a:graphicData>
        </a:graphic>
      </p:graphicFrame>
      <p:sp>
        <p:nvSpPr>
          <p:cNvPr id="3" name="Tekstfelt 2">
            <a:extLst>
              <a:ext uri="{FF2B5EF4-FFF2-40B4-BE49-F238E27FC236}">
                <a16:creationId xmlns:a16="http://schemas.microsoft.com/office/drawing/2014/main" id="{00AFE57A-ED62-4974-8042-368CFB5249BC}"/>
              </a:ext>
            </a:extLst>
          </p:cNvPr>
          <p:cNvSpPr txBox="1"/>
          <p:nvPr/>
        </p:nvSpPr>
        <p:spPr>
          <a:xfrm>
            <a:off x="457200" y="751681"/>
            <a:ext cx="4309898" cy="369332"/>
          </a:xfrm>
          <a:prstGeom prst="rect">
            <a:avLst/>
          </a:prstGeom>
          <a:noFill/>
        </p:spPr>
        <p:txBody>
          <a:bodyPr wrap="none" rtlCol="0">
            <a:spAutoFit/>
          </a:bodyPr>
          <a:lstStyle/>
          <a:p>
            <a:r>
              <a:rPr lang="da-DK" b="1" dirty="0"/>
              <a:t>NOP samlede udgifter, bestillerfordelt</a:t>
            </a:r>
          </a:p>
        </p:txBody>
      </p:sp>
    </p:spTree>
    <p:extLst>
      <p:ext uri="{BB962C8B-B14F-4D97-AF65-F5344CB8AC3E}">
        <p14:creationId xmlns:p14="http://schemas.microsoft.com/office/powerpoint/2010/main" val="1203601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251320" y="1677314"/>
            <a:ext cx="8149730" cy="1143000"/>
          </a:xfrm>
        </p:spPr>
        <p:txBody>
          <a:bodyPr/>
          <a:lstStyle/>
          <a:p>
            <a:pPr algn="ctr">
              <a:lnSpc>
                <a:spcPts val="8500"/>
              </a:lnSpc>
            </a:pPr>
            <a:r>
              <a:rPr lang="da-DK" sz="8500" dirty="0"/>
              <a:t>Indtægter</a:t>
            </a:r>
            <a:br>
              <a:rPr lang="da-DK" sz="8500" dirty="0"/>
            </a:br>
            <a:r>
              <a:rPr lang="da-DK" sz="8500"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14-06-2021</a:t>
            </a:fld>
            <a:endParaRPr lang="da-DK" dirty="0">
              <a:solidFill>
                <a:prstClr val="white"/>
              </a:solidFill>
            </a:endParaRPr>
          </a:p>
        </p:txBody>
      </p:sp>
    </p:spTree>
    <p:extLst>
      <p:ext uri="{BB962C8B-B14F-4D97-AF65-F5344CB8AC3E}">
        <p14:creationId xmlns:p14="http://schemas.microsoft.com/office/powerpoint/2010/main" val="1432695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1296140"/>
            <a:ext cx="7781925" cy="727595"/>
          </a:xfrm>
          <a:prstGeom prst="rect">
            <a:avLst/>
          </a:prstGeom>
        </p:spPr>
        <p:txBody>
          <a:bodyPr/>
          <a:lstStyle/>
          <a:p>
            <a:pPr marL="0" indent="0">
              <a:buNone/>
            </a:pPr>
            <a:endParaRPr lang="da-DK" sz="1600" b="1" dirty="0"/>
          </a:p>
          <a:p>
            <a:pPr marL="0" indent="0">
              <a:buNone/>
            </a:pPr>
            <a:r>
              <a:rPr lang="da-DK" sz="1600" b="1" dirty="0"/>
              <a:t>Fuld kompensation for manglende indtægter. </a:t>
            </a:r>
            <a:endParaRPr lang="da-DK" b="1" dirty="0"/>
          </a:p>
        </p:txBody>
      </p:sp>
      <p:graphicFrame>
        <p:nvGraphicFramePr>
          <p:cNvPr id="2" name="Tabel 1">
            <a:extLst>
              <a:ext uri="{FF2B5EF4-FFF2-40B4-BE49-F238E27FC236}">
                <a16:creationId xmlns:a16="http://schemas.microsoft.com/office/drawing/2014/main" id="{2ECB4CE4-6E4E-416A-A19D-3DD82472DC4A}"/>
              </a:ext>
            </a:extLst>
          </p:cNvPr>
          <p:cNvGraphicFramePr>
            <a:graphicFrameLocks noGrp="1"/>
          </p:cNvGraphicFramePr>
          <p:nvPr>
            <p:extLst>
              <p:ext uri="{D42A27DB-BD31-4B8C-83A1-F6EECF244321}">
                <p14:modId xmlns:p14="http://schemas.microsoft.com/office/powerpoint/2010/main" val="1033461946"/>
              </p:ext>
            </p:extLst>
          </p:nvPr>
        </p:nvGraphicFramePr>
        <p:xfrm>
          <a:off x="628650" y="2023734"/>
          <a:ext cx="7886699" cy="4057468"/>
        </p:xfrm>
        <a:graphic>
          <a:graphicData uri="http://schemas.openxmlformats.org/drawingml/2006/table">
            <a:tbl>
              <a:tblPr/>
              <a:tblGrid>
                <a:gridCol w="2975322">
                  <a:extLst>
                    <a:ext uri="{9D8B030D-6E8A-4147-A177-3AD203B41FA5}">
                      <a16:colId xmlns:a16="http://schemas.microsoft.com/office/drawing/2014/main" val="3264292155"/>
                    </a:ext>
                  </a:extLst>
                </a:gridCol>
                <a:gridCol w="980599">
                  <a:extLst>
                    <a:ext uri="{9D8B030D-6E8A-4147-A177-3AD203B41FA5}">
                      <a16:colId xmlns:a16="http://schemas.microsoft.com/office/drawing/2014/main" val="4124091319"/>
                    </a:ext>
                  </a:extLst>
                </a:gridCol>
                <a:gridCol w="980599">
                  <a:extLst>
                    <a:ext uri="{9D8B030D-6E8A-4147-A177-3AD203B41FA5}">
                      <a16:colId xmlns:a16="http://schemas.microsoft.com/office/drawing/2014/main" val="1568775572"/>
                    </a:ext>
                  </a:extLst>
                </a:gridCol>
                <a:gridCol w="983393">
                  <a:extLst>
                    <a:ext uri="{9D8B030D-6E8A-4147-A177-3AD203B41FA5}">
                      <a16:colId xmlns:a16="http://schemas.microsoft.com/office/drawing/2014/main" val="2949346093"/>
                    </a:ext>
                  </a:extLst>
                </a:gridCol>
                <a:gridCol w="983393">
                  <a:extLst>
                    <a:ext uri="{9D8B030D-6E8A-4147-A177-3AD203B41FA5}">
                      <a16:colId xmlns:a16="http://schemas.microsoft.com/office/drawing/2014/main" val="4067534326"/>
                    </a:ext>
                  </a:extLst>
                </a:gridCol>
                <a:gridCol w="983393">
                  <a:extLst>
                    <a:ext uri="{9D8B030D-6E8A-4147-A177-3AD203B41FA5}">
                      <a16:colId xmlns:a16="http://schemas.microsoft.com/office/drawing/2014/main" val="3649324720"/>
                    </a:ext>
                  </a:extLst>
                </a:gridCol>
              </a:tblGrid>
              <a:tr h="429503">
                <a:tc gridSpan="6">
                  <a:txBody>
                    <a:bodyPr/>
                    <a:lstStyle/>
                    <a:p>
                      <a:pPr algn="l" fontAlgn="ctr"/>
                      <a:r>
                        <a:rPr lang="da-DK" sz="1100" b="1" i="0" u="none" strike="noStrike" dirty="0">
                          <a:solidFill>
                            <a:srgbClr val="FFFFFF"/>
                          </a:solidFill>
                          <a:effectLst/>
                          <a:latin typeface="Calibri" panose="020F0502020204030204" pitchFamily="34" charset="0"/>
                        </a:rPr>
                        <a:t>Total for Busindtægter</a:t>
                      </a:r>
                    </a:p>
                  </a:txBody>
                  <a:tcPr marL="0" marR="0" marT="0" marB="0" anchor="ctr">
                    <a:lnL>
                      <a:noFill/>
                    </a:lnL>
                    <a:lnR>
                      <a:noFill/>
                    </a:lnR>
                    <a:lnT>
                      <a:noFill/>
                    </a:lnT>
                    <a:lnB>
                      <a:noFill/>
                    </a:lnB>
                    <a:solidFill>
                      <a:srgbClr val="963634"/>
                    </a:solid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949646893"/>
                  </a:ext>
                </a:extLst>
              </a:tr>
              <a:tr h="516437">
                <a:tc>
                  <a:txBody>
                    <a:bodyPr/>
                    <a:lstStyle/>
                    <a:p>
                      <a:pPr algn="l" fontAlgn="b"/>
                      <a:endParaRPr lang="da-DK" sz="1000" b="1" i="0" u="none" strike="noStrike">
                        <a:solidFill>
                          <a:srgbClr val="963634"/>
                        </a:solidFill>
                        <a:effectLst/>
                        <a:latin typeface="Calibri" panose="020F0502020204030204" pitchFamily="34" charset="0"/>
                      </a:endParaRP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Budget 2020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Regnskab 2020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Kompensation vedr. COVID-19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Regnskab inkl. kompensation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Budgetafvigelse inkl. komp.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2724291525"/>
                  </a:ext>
                </a:extLst>
              </a:tr>
              <a:tr h="258218">
                <a:tc>
                  <a:txBody>
                    <a:bodyPr/>
                    <a:lstStyle/>
                    <a:p>
                      <a:pPr algn="l" fontAlgn="b"/>
                      <a:r>
                        <a:rPr lang="da-DK" sz="1000" b="0" i="0" u="none" strike="noStrike">
                          <a:solidFill>
                            <a:srgbClr val="963634"/>
                          </a:solidFill>
                          <a:effectLst/>
                          <a:latin typeface="Calibri" panose="020F0502020204030204" pitchFamily="34" charset="0"/>
                        </a:rPr>
                        <a:t>Passagerindtægter</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-488.145.000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-330.866.811</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157.278.189</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-488.145.000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extLst>
                  <a:ext uri="{0D108BD9-81ED-4DB2-BD59-A6C34878D82A}">
                    <a16:rowId xmlns:a16="http://schemas.microsoft.com/office/drawing/2014/main" val="2483808119"/>
                  </a:ext>
                </a:extLst>
              </a:tr>
              <a:tr h="258218">
                <a:tc>
                  <a:txBody>
                    <a:bodyPr/>
                    <a:lstStyle/>
                    <a:p>
                      <a:pPr algn="l" fontAlgn="b"/>
                      <a:r>
                        <a:rPr lang="da-DK" sz="1000" b="0" i="0" u="none" strike="noStrike">
                          <a:solidFill>
                            <a:srgbClr val="963634"/>
                          </a:solidFill>
                          <a:effectLst/>
                          <a:latin typeface="Calibri" panose="020F0502020204030204" pitchFamily="34" charset="0"/>
                        </a:rPr>
                        <a:t>Befordring værnepligtige</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-1.600.000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-1.996.702</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-396.702</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-1.600.000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extLst>
                  <a:ext uri="{0D108BD9-81ED-4DB2-BD59-A6C34878D82A}">
                    <a16:rowId xmlns:a16="http://schemas.microsoft.com/office/drawing/2014/main" val="1243662968"/>
                  </a:ext>
                </a:extLst>
              </a:tr>
              <a:tr h="258218">
                <a:tc>
                  <a:txBody>
                    <a:bodyPr/>
                    <a:lstStyle/>
                    <a:p>
                      <a:pPr algn="l" fontAlgn="b"/>
                      <a:r>
                        <a:rPr lang="da-DK" sz="1000" b="0" i="0" u="none" strike="noStrike">
                          <a:solidFill>
                            <a:srgbClr val="963634"/>
                          </a:solidFill>
                          <a:effectLst/>
                          <a:latin typeface="Calibri" panose="020F0502020204030204" pitchFamily="34" charset="0"/>
                        </a:rPr>
                        <a:t>Bus &amp; Tog-omstigere</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-27.400.000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-4.335.226</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23.064.774</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-27.400.000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34270929"/>
                  </a:ext>
                </a:extLst>
              </a:tr>
              <a:tr h="258218">
                <a:tc>
                  <a:txBody>
                    <a:bodyPr/>
                    <a:lstStyle/>
                    <a:p>
                      <a:pPr algn="l" fontAlgn="b"/>
                      <a:r>
                        <a:rPr lang="da-DK" sz="1000" b="0" i="0" u="none" strike="noStrike">
                          <a:solidFill>
                            <a:srgbClr val="963634"/>
                          </a:solidFill>
                          <a:effectLst/>
                          <a:latin typeface="Calibri" panose="020F0502020204030204" pitchFamily="34" charset="0"/>
                        </a:rPr>
                        <a:t>Refusion off peak</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-19.000.000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-17.462.180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1.537.820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-19.000.000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extLst>
                  <a:ext uri="{0D108BD9-81ED-4DB2-BD59-A6C34878D82A}">
                    <a16:rowId xmlns:a16="http://schemas.microsoft.com/office/drawing/2014/main" val="3244602733"/>
                  </a:ext>
                </a:extLst>
              </a:tr>
              <a:tr h="258218">
                <a:tc>
                  <a:txBody>
                    <a:bodyPr/>
                    <a:lstStyle/>
                    <a:p>
                      <a:pPr algn="l" fontAlgn="b"/>
                      <a:r>
                        <a:rPr lang="da-DK" sz="1000" b="0" i="0" u="none" strike="noStrike">
                          <a:solidFill>
                            <a:srgbClr val="963634"/>
                          </a:solidFill>
                          <a:effectLst/>
                          <a:latin typeface="Calibri" panose="020F0502020204030204" pitchFamily="34" charset="0"/>
                        </a:rPr>
                        <a:t>Skolekort</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-22.200.000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-19.671.173</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2.528.827</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-22.200.000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838637631"/>
                  </a:ext>
                </a:extLst>
              </a:tr>
              <a:tr h="258218">
                <a:tc>
                  <a:txBody>
                    <a:bodyPr/>
                    <a:lstStyle/>
                    <a:p>
                      <a:pPr algn="l" fontAlgn="b"/>
                      <a:r>
                        <a:rPr lang="da-DK" sz="1000" b="0" i="0" u="none" strike="noStrike">
                          <a:solidFill>
                            <a:srgbClr val="963634"/>
                          </a:solidFill>
                          <a:effectLst/>
                          <a:latin typeface="Calibri" panose="020F0502020204030204" pitchFamily="34" charset="0"/>
                        </a:rPr>
                        <a:t>Takstkompensation</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-37.300.000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-38.115.172</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-815.172</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-37.300.000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extLst>
                  <a:ext uri="{0D108BD9-81ED-4DB2-BD59-A6C34878D82A}">
                    <a16:rowId xmlns:a16="http://schemas.microsoft.com/office/drawing/2014/main" val="2815955750"/>
                  </a:ext>
                </a:extLst>
              </a:tr>
              <a:tr h="258218">
                <a:tc>
                  <a:txBody>
                    <a:bodyPr/>
                    <a:lstStyle/>
                    <a:p>
                      <a:pPr algn="l" fontAlgn="b"/>
                      <a:r>
                        <a:rPr lang="da-DK" sz="1000" b="0" i="0" u="none" strike="noStrike">
                          <a:solidFill>
                            <a:srgbClr val="963634"/>
                          </a:solidFill>
                          <a:effectLst/>
                          <a:latin typeface="Calibri" panose="020F0502020204030204" pitchFamily="34" charset="0"/>
                        </a:rPr>
                        <a:t>Ungdomskort</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-83.000.000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-60.306.493</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22.693.507</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-83.000.000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3699063503"/>
                  </a:ext>
                </a:extLst>
              </a:tr>
              <a:tr h="258218">
                <a:tc>
                  <a:txBody>
                    <a:bodyPr/>
                    <a:lstStyle/>
                    <a:p>
                      <a:pPr algn="l" fontAlgn="b"/>
                      <a:r>
                        <a:rPr lang="da-DK" sz="1000" b="0" i="0" u="none" strike="noStrike">
                          <a:solidFill>
                            <a:srgbClr val="963634"/>
                          </a:solidFill>
                          <a:effectLst/>
                          <a:latin typeface="Calibri" panose="020F0502020204030204" pitchFamily="34" charset="0"/>
                        </a:rPr>
                        <a:t>Ungdomskort - fritidsrejser</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-8.600.000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-6.209.270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2.390.730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-8.600.000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extLst>
                  <a:ext uri="{0D108BD9-81ED-4DB2-BD59-A6C34878D82A}">
                    <a16:rowId xmlns:a16="http://schemas.microsoft.com/office/drawing/2014/main" val="2991432332"/>
                  </a:ext>
                </a:extLst>
              </a:tr>
              <a:tr h="258218">
                <a:tc>
                  <a:txBody>
                    <a:bodyPr/>
                    <a:lstStyle/>
                    <a:p>
                      <a:pPr algn="l" fontAlgn="b"/>
                      <a:r>
                        <a:rPr lang="da-DK" sz="1000" b="0" i="0" u="none" strike="noStrike">
                          <a:solidFill>
                            <a:srgbClr val="963634"/>
                          </a:solidFill>
                          <a:effectLst/>
                          <a:latin typeface="Calibri" panose="020F0502020204030204" pitchFamily="34" charset="0"/>
                        </a:rPr>
                        <a:t>Kompensation til Region Midtjylland</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069344205"/>
                  </a:ext>
                </a:extLst>
              </a:tr>
              <a:tr h="258218">
                <a:tc>
                  <a:txBody>
                    <a:bodyPr/>
                    <a:lstStyle/>
                    <a:p>
                      <a:pPr algn="l" fontAlgn="b"/>
                      <a:r>
                        <a:rPr lang="da-DK" sz="1000" b="0" i="0" u="none" strike="noStrike">
                          <a:solidFill>
                            <a:srgbClr val="963634"/>
                          </a:solidFill>
                          <a:effectLst/>
                          <a:latin typeface="Calibri" panose="020F0502020204030204" pitchFamily="34" charset="0"/>
                        </a:rPr>
                        <a:t>Mellemregn skolekort Ringkøbing-Skjern</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-326.000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-326.000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-326.000</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extLst>
                  <a:ext uri="{0D108BD9-81ED-4DB2-BD59-A6C34878D82A}">
                    <a16:rowId xmlns:a16="http://schemas.microsoft.com/office/drawing/2014/main" val="2077495907"/>
                  </a:ext>
                </a:extLst>
              </a:tr>
              <a:tr h="258218">
                <a:tc>
                  <a:txBody>
                    <a:bodyPr/>
                    <a:lstStyle/>
                    <a:p>
                      <a:pPr algn="l" fontAlgn="b"/>
                      <a:r>
                        <a:rPr lang="da-DK" sz="1000" b="0" i="0" u="none" strike="noStrike">
                          <a:solidFill>
                            <a:srgbClr val="963634"/>
                          </a:solidFill>
                          <a:effectLst/>
                          <a:latin typeface="Calibri" panose="020F0502020204030204" pitchFamily="34" charset="0"/>
                        </a:rPr>
                        <a:t>Mellemregn pensionistkort Randers</a:t>
                      </a:r>
                    </a:p>
                  </a:txBody>
                  <a:tcPr marL="0" marR="0" marT="0"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760741032"/>
                  </a:ext>
                </a:extLst>
              </a:tr>
              <a:tr h="271130">
                <a:tc>
                  <a:txBody>
                    <a:bodyPr/>
                    <a:lstStyle/>
                    <a:p>
                      <a:pPr algn="l" fontAlgn="b"/>
                      <a:r>
                        <a:rPr lang="da-DK" sz="1000" b="1" i="0" u="none" strike="noStrike">
                          <a:solidFill>
                            <a:srgbClr val="963634"/>
                          </a:solidFill>
                          <a:effectLst/>
                          <a:latin typeface="Calibri" panose="020F0502020204030204" pitchFamily="34" charset="0"/>
                        </a:rPr>
                        <a:t>Total</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-687.245.000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-478.963.027</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208.281.973</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-687.245.000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dirty="0">
                          <a:solidFill>
                            <a:srgbClr val="963634"/>
                          </a:solidFill>
                          <a:effectLst/>
                          <a:latin typeface="Calibri" panose="020F0502020204030204" pitchFamily="34" charset="0"/>
                        </a:rPr>
                        <a:t>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3459241730"/>
                  </a:ext>
                </a:extLst>
              </a:tr>
            </a:tbl>
          </a:graphicData>
        </a:graphic>
      </p:graphicFrame>
      <p:sp>
        <p:nvSpPr>
          <p:cNvPr id="3" name="Tekstfelt 2">
            <a:extLst>
              <a:ext uri="{FF2B5EF4-FFF2-40B4-BE49-F238E27FC236}">
                <a16:creationId xmlns:a16="http://schemas.microsoft.com/office/drawing/2014/main" id="{6AA4C6A4-CA7D-4B1D-9DAD-89DA5235BA9E}"/>
              </a:ext>
            </a:extLst>
          </p:cNvPr>
          <p:cNvSpPr txBox="1"/>
          <p:nvPr/>
        </p:nvSpPr>
        <p:spPr>
          <a:xfrm>
            <a:off x="628650" y="852256"/>
            <a:ext cx="1999443" cy="369332"/>
          </a:xfrm>
          <a:prstGeom prst="rect">
            <a:avLst/>
          </a:prstGeom>
          <a:noFill/>
        </p:spPr>
        <p:txBody>
          <a:bodyPr wrap="square" rtlCol="0">
            <a:spAutoFit/>
          </a:bodyPr>
          <a:lstStyle/>
          <a:p>
            <a:r>
              <a:rPr lang="da-DK" b="1" dirty="0"/>
              <a:t>Regnskab 2020</a:t>
            </a:r>
          </a:p>
        </p:txBody>
      </p:sp>
    </p:spTree>
    <p:extLst>
      <p:ext uri="{BB962C8B-B14F-4D97-AF65-F5344CB8AC3E}">
        <p14:creationId xmlns:p14="http://schemas.microsoft.com/office/powerpoint/2010/main" val="42623513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790114"/>
            <a:ext cx="7781925" cy="461637"/>
          </a:xfrm>
          <a:prstGeom prst="rect">
            <a:avLst/>
          </a:prstGeom>
        </p:spPr>
        <p:txBody>
          <a:bodyPr/>
          <a:lstStyle/>
          <a:p>
            <a:pPr marL="0" indent="0">
              <a:buNone/>
            </a:pPr>
            <a:r>
              <a:rPr lang="da-DK" sz="1600" b="1" dirty="0"/>
              <a:t>Forventet </a:t>
            </a:r>
            <a:r>
              <a:rPr lang="da-DK" sz="1800" b="1" dirty="0"/>
              <a:t>regnskab</a:t>
            </a:r>
            <a:r>
              <a:rPr lang="da-DK" sz="1600" b="1" dirty="0"/>
              <a:t> 2021</a:t>
            </a:r>
          </a:p>
        </p:txBody>
      </p:sp>
      <p:sp>
        <p:nvSpPr>
          <p:cNvPr id="5" name="Tekstfelt 4">
            <a:extLst>
              <a:ext uri="{FF2B5EF4-FFF2-40B4-BE49-F238E27FC236}">
                <a16:creationId xmlns:a16="http://schemas.microsoft.com/office/drawing/2014/main" id="{787B3DE2-35F8-4AB2-9E7A-F9D61F6ED630}"/>
              </a:ext>
            </a:extLst>
          </p:cNvPr>
          <p:cNvSpPr txBox="1"/>
          <p:nvPr/>
        </p:nvSpPr>
        <p:spPr>
          <a:xfrm>
            <a:off x="4114800" y="2974019"/>
            <a:ext cx="914400" cy="914400"/>
          </a:xfrm>
          <a:prstGeom prst="rect">
            <a:avLst/>
          </a:prstGeom>
          <a:noFill/>
        </p:spPr>
        <p:txBody>
          <a:bodyPr wrap="square" rtlCol="0">
            <a:spAutoFit/>
          </a:bodyPr>
          <a:lstStyle/>
          <a:p>
            <a:endParaRPr lang="da-DK" dirty="0"/>
          </a:p>
        </p:txBody>
      </p:sp>
      <p:sp>
        <p:nvSpPr>
          <p:cNvPr id="6" name="Tekstfelt 5">
            <a:extLst>
              <a:ext uri="{FF2B5EF4-FFF2-40B4-BE49-F238E27FC236}">
                <a16:creationId xmlns:a16="http://schemas.microsoft.com/office/drawing/2014/main" id="{93ADB325-5B4D-4584-8D8E-F6DCFA66F986}"/>
              </a:ext>
            </a:extLst>
          </p:cNvPr>
          <p:cNvSpPr txBox="1"/>
          <p:nvPr/>
        </p:nvSpPr>
        <p:spPr>
          <a:xfrm>
            <a:off x="628650" y="1251751"/>
            <a:ext cx="7781924" cy="584775"/>
          </a:xfrm>
          <a:prstGeom prst="rect">
            <a:avLst/>
          </a:prstGeom>
          <a:noFill/>
        </p:spPr>
        <p:txBody>
          <a:bodyPr wrap="square" rtlCol="0">
            <a:spAutoFit/>
          </a:bodyPr>
          <a:lstStyle/>
          <a:p>
            <a:r>
              <a:rPr lang="da-DK" sz="1600" b="1" dirty="0"/>
              <a:t>Kommuner og Region vil blive kompenseret for mindreindtægter som i 2020 (aftale indgået den 8. juni)</a:t>
            </a:r>
          </a:p>
        </p:txBody>
      </p:sp>
      <p:graphicFrame>
        <p:nvGraphicFramePr>
          <p:cNvPr id="7" name="Tabel 6">
            <a:extLst>
              <a:ext uri="{FF2B5EF4-FFF2-40B4-BE49-F238E27FC236}">
                <a16:creationId xmlns:a16="http://schemas.microsoft.com/office/drawing/2014/main" id="{ED071349-C65C-476E-96E3-247645FF7969}"/>
              </a:ext>
            </a:extLst>
          </p:cNvPr>
          <p:cNvGraphicFramePr>
            <a:graphicFrameLocks noGrp="1"/>
          </p:cNvGraphicFramePr>
          <p:nvPr>
            <p:extLst>
              <p:ext uri="{D42A27DB-BD31-4B8C-83A1-F6EECF244321}">
                <p14:modId xmlns:p14="http://schemas.microsoft.com/office/powerpoint/2010/main" val="988719057"/>
              </p:ext>
            </p:extLst>
          </p:nvPr>
        </p:nvGraphicFramePr>
        <p:xfrm>
          <a:off x="735182" y="2108138"/>
          <a:ext cx="7886700" cy="3959742"/>
        </p:xfrm>
        <a:graphic>
          <a:graphicData uri="http://schemas.openxmlformats.org/drawingml/2006/table">
            <a:tbl>
              <a:tblPr/>
              <a:tblGrid>
                <a:gridCol w="2646294">
                  <a:extLst>
                    <a:ext uri="{9D8B030D-6E8A-4147-A177-3AD203B41FA5}">
                      <a16:colId xmlns:a16="http://schemas.microsoft.com/office/drawing/2014/main" val="292656419"/>
                    </a:ext>
                  </a:extLst>
                </a:gridCol>
                <a:gridCol w="872159">
                  <a:extLst>
                    <a:ext uri="{9D8B030D-6E8A-4147-A177-3AD203B41FA5}">
                      <a16:colId xmlns:a16="http://schemas.microsoft.com/office/drawing/2014/main" val="3780968586"/>
                    </a:ext>
                  </a:extLst>
                </a:gridCol>
                <a:gridCol w="874643">
                  <a:extLst>
                    <a:ext uri="{9D8B030D-6E8A-4147-A177-3AD203B41FA5}">
                      <a16:colId xmlns:a16="http://schemas.microsoft.com/office/drawing/2014/main" val="1588828519"/>
                    </a:ext>
                  </a:extLst>
                </a:gridCol>
                <a:gridCol w="872159">
                  <a:extLst>
                    <a:ext uri="{9D8B030D-6E8A-4147-A177-3AD203B41FA5}">
                      <a16:colId xmlns:a16="http://schemas.microsoft.com/office/drawing/2014/main" val="4261386674"/>
                    </a:ext>
                  </a:extLst>
                </a:gridCol>
                <a:gridCol w="872159">
                  <a:extLst>
                    <a:ext uri="{9D8B030D-6E8A-4147-A177-3AD203B41FA5}">
                      <a16:colId xmlns:a16="http://schemas.microsoft.com/office/drawing/2014/main" val="1251364189"/>
                    </a:ext>
                  </a:extLst>
                </a:gridCol>
                <a:gridCol w="874643">
                  <a:extLst>
                    <a:ext uri="{9D8B030D-6E8A-4147-A177-3AD203B41FA5}">
                      <a16:colId xmlns:a16="http://schemas.microsoft.com/office/drawing/2014/main" val="3552427589"/>
                    </a:ext>
                  </a:extLst>
                </a:gridCol>
                <a:gridCol w="874643">
                  <a:extLst>
                    <a:ext uri="{9D8B030D-6E8A-4147-A177-3AD203B41FA5}">
                      <a16:colId xmlns:a16="http://schemas.microsoft.com/office/drawing/2014/main" val="1982028431"/>
                    </a:ext>
                  </a:extLst>
                </a:gridCol>
              </a:tblGrid>
              <a:tr h="394079">
                <a:tc gridSpan="7">
                  <a:txBody>
                    <a:bodyPr/>
                    <a:lstStyle/>
                    <a:p>
                      <a:pPr algn="l" fontAlgn="ctr"/>
                      <a:r>
                        <a:rPr lang="da-DK" sz="900" b="1" i="0" u="none" strike="noStrike">
                          <a:solidFill>
                            <a:srgbClr val="FFFFFF"/>
                          </a:solidFill>
                          <a:effectLst/>
                          <a:latin typeface="Calibri" panose="020F0502020204030204" pitchFamily="34" charset="0"/>
                        </a:rPr>
                        <a:t>Total for Busindtægter</a:t>
                      </a:r>
                    </a:p>
                  </a:txBody>
                  <a:tcPr marL="0" marR="0" marT="0" marB="0" anchor="ctr">
                    <a:lnL>
                      <a:noFill/>
                    </a:lnL>
                    <a:lnR>
                      <a:noFill/>
                    </a:lnR>
                    <a:lnT>
                      <a:noFill/>
                    </a:lnT>
                    <a:lnB>
                      <a:noFill/>
                    </a:lnB>
                    <a:solidFill>
                      <a:srgbClr val="963634"/>
                    </a:solid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166122482"/>
                  </a:ext>
                </a:extLst>
              </a:tr>
              <a:tr h="473843">
                <a:tc>
                  <a:txBody>
                    <a:bodyPr/>
                    <a:lstStyle/>
                    <a:p>
                      <a:pPr algn="l" fontAlgn="b"/>
                      <a:endParaRPr lang="da-DK" sz="900" b="1" i="0" u="none" strike="noStrike">
                        <a:solidFill>
                          <a:srgbClr val="963634"/>
                        </a:solidFill>
                        <a:effectLst/>
                        <a:latin typeface="Calibri" panose="020F0502020204030204" pitchFamily="34" charset="0"/>
                      </a:endParaRP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900" b="1" i="0" u="none" strike="noStrike">
                          <a:solidFill>
                            <a:srgbClr val="963634"/>
                          </a:solidFill>
                          <a:effectLst/>
                          <a:latin typeface="Calibri" panose="020F0502020204030204" pitchFamily="34" charset="0"/>
                        </a:rPr>
                        <a:t> Regnskab 2020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900" b="1" i="0" u="none" strike="noStrike">
                          <a:solidFill>
                            <a:srgbClr val="963634"/>
                          </a:solidFill>
                          <a:effectLst/>
                          <a:latin typeface="Calibri" panose="020F0502020204030204" pitchFamily="34" charset="0"/>
                        </a:rPr>
                        <a:t> Budget 2021 </a:t>
                      </a:r>
                      <a:br>
                        <a:rPr lang="da-DK" sz="900" b="1" i="0" u="none" strike="noStrike">
                          <a:solidFill>
                            <a:srgbClr val="963634"/>
                          </a:solidFill>
                          <a:effectLst/>
                          <a:latin typeface="Calibri" panose="020F0502020204030204" pitchFamily="34" charset="0"/>
                        </a:rPr>
                      </a:br>
                      <a:r>
                        <a:rPr lang="da-DK" sz="900" b="1" i="0" u="none" strike="noStrike">
                          <a:solidFill>
                            <a:srgbClr val="963634"/>
                          </a:solidFill>
                          <a:effectLst/>
                          <a:latin typeface="Calibri" panose="020F0502020204030204" pitchFamily="34" charset="0"/>
                        </a:rPr>
                        <a:t>(u. corona)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900" b="1" i="0" u="none" strike="noStrike">
                          <a:solidFill>
                            <a:srgbClr val="963634"/>
                          </a:solidFill>
                          <a:effectLst/>
                          <a:latin typeface="Calibri" panose="020F0502020204030204" pitchFamily="34" charset="0"/>
                        </a:rPr>
                        <a:t> FR Q1 2021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900" b="1" i="0" u="none" strike="noStrike">
                          <a:solidFill>
                            <a:srgbClr val="963634"/>
                          </a:solidFill>
                          <a:effectLst/>
                          <a:latin typeface="Calibri" panose="020F0502020204030204" pitchFamily="34" charset="0"/>
                        </a:rPr>
                        <a:t> Corona Q1 2021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900" b="1" i="0" u="none" strike="noStrike">
                          <a:solidFill>
                            <a:srgbClr val="963634"/>
                          </a:solidFill>
                          <a:effectLst/>
                          <a:latin typeface="Calibri" panose="020F0502020204030204" pitchFamily="34" charset="0"/>
                        </a:rPr>
                        <a:t> FR Q1 inkl. kompensation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900" b="1" i="0" u="none" strike="noStrike">
                          <a:solidFill>
                            <a:srgbClr val="963634"/>
                          </a:solidFill>
                          <a:effectLst/>
                          <a:latin typeface="Calibri" panose="020F0502020204030204" pitchFamily="34" charset="0"/>
                        </a:rPr>
                        <a:t> Budgetafvigelse inkl. komp.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2173323489"/>
                  </a:ext>
                </a:extLst>
              </a:tr>
              <a:tr h="236921">
                <a:tc>
                  <a:txBody>
                    <a:bodyPr/>
                    <a:lstStyle/>
                    <a:p>
                      <a:pPr algn="l" fontAlgn="b"/>
                      <a:r>
                        <a:rPr lang="da-DK" sz="900" b="0" i="0" u="none" strike="noStrike">
                          <a:solidFill>
                            <a:srgbClr val="963634"/>
                          </a:solidFill>
                          <a:effectLst/>
                          <a:latin typeface="Calibri" panose="020F0502020204030204" pitchFamily="34" charset="0"/>
                        </a:rPr>
                        <a:t>Passagerindtægter</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-330.866.811</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-394.604.000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-346.000.000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180.502.000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-526.502.000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-131.898.000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extLst>
                  <a:ext uri="{0D108BD9-81ED-4DB2-BD59-A6C34878D82A}">
                    <a16:rowId xmlns:a16="http://schemas.microsoft.com/office/drawing/2014/main" val="3380241006"/>
                  </a:ext>
                </a:extLst>
              </a:tr>
              <a:tr h="236921">
                <a:tc>
                  <a:txBody>
                    <a:bodyPr/>
                    <a:lstStyle/>
                    <a:p>
                      <a:pPr algn="l" fontAlgn="b"/>
                      <a:r>
                        <a:rPr lang="da-DK" sz="900" b="0" i="0" u="none" strike="noStrike">
                          <a:solidFill>
                            <a:srgbClr val="963634"/>
                          </a:solidFill>
                          <a:effectLst/>
                          <a:latin typeface="Calibri" panose="020F0502020204030204" pitchFamily="34" charset="0"/>
                        </a:rPr>
                        <a:t>Befordring værnepligtige</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-1.996.702</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-1.319.000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-2.000.000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-2.000.000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-681.000</a:t>
                      </a:r>
                    </a:p>
                  </a:txBody>
                  <a:tcPr marL="0" marR="0" marT="0" marB="0" anchor="b">
                    <a:lnL>
                      <a:noFill/>
                    </a:lnL>
                    <a:lnR>
                      <a:noFill/>
                    </a:lnR>
                    <a:lnT>
                      <a:noFill/>
                    </a:lnT>
                    <a:lnB>
                      <a:noFill/>
                    </a:lnB>
                  </a:tcPr>
                </a:tc>
                <a:extLst>
                  <a:ext uri="{0D108BD9-81ED-4DB2-BD59-A6C34878D82A}">
                    <a16:rowId xmlns:a16="http://schemas.microsoft.com/office/drawing/2014/main" val="1682444564"/>
                  </a:ext>
                </a:extLst>
              </a:tr>
              <a:tr h="236921">
                <a:tc>
                  <a:txBody>
                    <a:bodyPr/>
                    <a:lstStyle/>
                    <a:p>
                      <a:pPr algn="l" fontAlgn="b"/>
                      <a:r>
                        <a:rPr lang="da-DK" sz="900" b="0" i="0" u="none" strike="noStrike">
                          <a:solidFill>
                            <a:srgbClr val="963634"/>
                          </a:solidFill>
                          <a:effectLst/>
                          <a:latin typeface="Calibri" panose="020F0502020204030204" pitchFamily="34" charset="0"/>
                        </a:rPr>
                        <a:t>Bus &amp; Tog-omstigere</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-4.335.226</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-7.300.000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-6.600.000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-6.600.000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700.000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654918334"/>
                  </a:ext>
                </a:extLst>
              </a:tr>
              <a:tr h="236921">
                <a:tc>
                  <a:txBody>
                    <a:bodyPr/>
                    <a:lstStyle/>
                    <a:p>
                      <a:pPr algn="l" fontAlgn="b"/>
                      <a:r>
                        <a:rPr lang="da-DK" sz="900" b="0" i="0" u="none" strike="noStrike">
                          <a:solidFill>
                            <a:srgbClr val="963634"/>
                          </a:solidFill>
                          <a:effectLst/>
                          <a:latin typeface="Calibri" panose="020F0502020204030204" pitchFamily="34" charset="0"/>
                        </a:rPr>
                        <a:t>Refusion off peak</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-17.462.180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-15.200.000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-15.200.000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-15.200.000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extLst>
                  <a:ext uri="{0D108BD9-81ED-4DB2-BD59-A6C34878D82A}">
                    <a16:rowId xmlns:a16="http://schemas.microsoft.com/office/drawing/2014/main" val="3427944571"/>
                  </a:ext>
                </a:extLst>
              </a:tr>
              <a:tr h="236921">
                <a:tc>
                  <a:txBody>
                    <a:bodyPr/>
                    <a:lstStyle/>
                    <a:p>
                      <a:pPr algn="l" fontAlgn="b"/>
                      <a:r>
                        <a:rPr lang="da-DK" sz="900" b="0" i="0" u="none" strike="noStrike">
                          <a:solidFill>
                            <a:srgbClr val="963634"/>
                          </a:solidFill>
                          <a:effectLst/>
                          <a:latin typeface="Calibri" panose="020F0502020204030204" pitchFamily="34" charset="0"/>
                        </a:rPr>
                        <a:t>Skolekort</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-19.671.173</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-20.000.000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-18.800.000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-18.800.000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1.200.000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948232290"/>
                  </a:ext>
                </a:extLst>
              </a:tr>
              <a:tr h="236921">
                <a:tc>
                  <a:txBody>
                    <a:bodyPr/>
                    <a:lstStyle/>
                    <a:p>
                      <a:pPr algn="l" fontAlgn="b"/>
                      <a:r>
                        <a:rPr lang="da-DK" sz="900" b="0" i="0" u="none" strike="noStrike">
                          <a:solidFill>
                            <a:srgbClr val="963634"/>
                          </a:solidFill>
                          <a:effectLst/>
                          <a:latin typeface="Calibri" panose="020F0502020204030204" pitchFamily="34" charset="0"/>
                        </a:rPr>
                        <a:t>Takstkompensation</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-38.115.172</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-37.300.000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-38.000.000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-38.000.000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-700.000</a:t>
                      </a:r>
                    </a:p>
                  </a:txBody>
                  <a:tcPr marL="0" marR="0" marT="0" marB="0" anchor="b">
                    <a:lnL>
                      <a:noFill/>
                    </a:lnL>
                    <a:lnR>
                      <a:noFill/>
                    </a:lnR>
                    <a:lnT>
                      <a:noFill/>
                    </a:lnT>
                    <a:lnB>
                      <a:noFill/>
                    </a:lnB>
                  </a:tcPr>
                </a:tc>
                <a:extLst>
                  <a:ext uri="{0D108BD9-81ED-4DB2-BD59-A6C34878D82A}">
                    <a16:rowId xmlns:a16="http://schemas.microsoft.com/office/drawing/2014/main" val="851123920"/>
                  </a:ext>
                </a:extLst>
              </a:tr>
              <a:tr h="236921">
                <a:tc>
                  <a:txBody>
                    <a:bodyPr/>
                    <a:lstStyle/>
                    <a:p>
                      <a:pPr algn="l" fontAlgn="b"/>
                      <a:r>
                        <a:rPr lang="da-DK" sz="900" b="0" i="0" u="none" strike="noStrike">
                          <a:solidFill>
                            <a:srgbClr val="963634"/>
                          </a:solidFill>
                          <a:effectLst/>
                          <a:latin typeface="Calibri" panose="020F0502020204030204" pitchFamily="34" charset="0"/>
                        </a:rPr>
                        <a:t>Ungdomskort</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-60.306.493</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-66.400.000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-60.300.000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-60.300.000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6.100.000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707244352"/>
                  </a:ext>
                </a:extLst>
              </a:tr>
              <a:tr h="236921">
                <a:tc>
                  <a:txBody>
                    <a:bodyPr/>
                    <a:lstStyle/>
                    <a:p>
                      <a:pPr algn="l" fontAlgn="b"/>
                      <a:r>
                        <a:rPr lang="da-DK" sz="900" b="0" i="0" u="none" strike="noStrike">
                          <a:solidFill>
                            <a:srgbClr val="963634"/>
                          </a:solidFill>
                          <a:effectLst/>
                          <a:latin typeface="Calibri" panose="020F0502020204030204" pitchFamily="34" charset="0"/>
                        </a:rPr>
                        <a:t>Ungdomskort - fritidsrejser</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-6.209.270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-7.100.000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-6.200.000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-6.200.000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900.000</a:t>
                      </a:r>
                    </a:p>
                  </a:txBody>
                  <a:tcPr marL="0" marR="0" marT="0" marB="0" anchor="b">
                    <a:lnL>
                      <a:noFill/>
                    </a:lnL>
                    <a:lnR>
                      <a:noFill/>
                    </a:lnR>
                    <a:lnT>
                      <a:noFill/>
                    </a:lnT>
                    <a:lnB>
                      <a:noFill/>
                    </a:lnB>
                  </a:tcPr>
                </a:tc>
                <a:extLst>
                  <a:ext uri="{0D108BD9-81ED-4DB2-BD59-A6C34878D82A}">
                    <a16:rowId xmlns:a16="http://schemas.microsoft.com/office/drawing/2014/main" val="1453211939"/>
                  </a:ext>
                </a:extLst>
              </a:tr>
              <a:tr h="236921">
                <a:tc>
                  <a:txBody>
                    <a:bodyPr/>
                    <a:lstStyle/>
                    <a:p>
                      <a:pPr algn="l" fontAlgn="b"/>
                      <a:r>
                        <a:rPr lang="da-DK" sz="900" b="0" i="0" u="none" strike="noStrike">
                          <a:solidFill>
                            <a:srgbClr val="963634"/>
                          </a:solidFill>
                          <a:effectLst/>
                          <a:latin typeface="Calibri" panose="020F0502020204030204" pitchFamily="34" charset="0"/>
                        </a:rPr>
                        <a:t>Kompensation til Region Midtjylland</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2092276949"/>
                  </a:ext>
                </a:extLst>
              </a:tr>
              <a:tr h="236921">
                <a:tc>
                  <a:txBody>
                    <a:bodyPr/>
                    <a:lstStyle/>
                    <a:p>
                      <a:pPr algn="l" fontAlgn="b"/>
                      <a:r>
                        <a:rPr lang="da-DK" sz="900" b="0" i="0" u="none" strike="noStrike">
                          <a:solidFill>
                            <a:srgbClr val="963634"/>
                          </a:solidFill>
                          <a:effectLst/>
                          <a:latin typeface="Calibri" panose="020F0502020204030204" pitchFamily="34" charset="0"/>
                        </a:rPr>
                        <a:t>Mellemregn skolekort Ringkøbing-Skjern</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-326.000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-326.000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-326.000</a:t>
                      </a:r>
                    </a:p>
                  </a:txBody>
                  <a:tcPr marL="0" marR="0" marT="0" marB="0" anchor="b">
                    <a:lnL>
                      <a:noFill/>
                    </a:lnL>
                    <a:lnR>
                      <a:noFill/>
                    </a:lnR>
                    <a:lnT>
                      <a:noFill/>
                    </a:lnT>
                    <a:lnB>
                      <a:noFill/>
                    </a:lnB>
                  </a:tcPr>
                </a:tc>
                <a:tc>
                  <a:txBody>
                    <a:bodyPr/>
                    <a:lstStyle/>
                    <a:p>
                      <a:pPr algn="r" fontAlgn="b"/>
                      <a:r>
                        <a:rPr lang="da-DK" sz="900" b="0" i="0" u="none" strike="noStrike">
                          <a:solidFill>
                            <a:srgbClr val="963634"/>
                          </a:solidFill>
                          <a:effectLst/>
                          <a:latin typeface="Calibri" panose="020F0502020204030204" pitchFamily="34" charset="0"/>
                        </a:rPr>
                        <a:t>257.000</a:t>
                      </a:r>
                    </a:p>
                  </a:txBody>
                  <a:tcPr marL="0" marR="0" marT="0" marB="0" anchor="b">
                    <a:lnL>
                      <a:noFill/>
                    </a:lnL>
                    <a:lnR>
                      <a:noFill/>
                    </a:lnR>
                    <a:lnT>
                      <a:noFill/>
                    </a:lnT>
                    <a:lnB>
                      <a:noFill/>
                    </a:lnB>
                  </a:tcPr>
                </a:tc>
                <a:extLst>
                  <a:ext uri="{0D108BD9-81ED-4DB2-BD59-A6C34878D82A}">
                    <a16:rowId xmlns:a16="http://schemas.microsoft.com/office/drawing/2014/main" val="2904679703"/>
                  </a:ext>
                </a:extLst>
              </a:tr>
              <a:tr h="236921">
                <a:tc>
                  <a:txBody>
                    <a:bodyPr/>
                    <a:lstStyle/>
                    <a:p>
                      <a:pPr algn="l" fontAlgn="b"/>
                      <a:r>
                        <a:rPr lang="da-DK" sz="900" b="0" i="0" u="none" strike="noStrike">
                          <a:solidFill>
                            <a:srgbClr val="963634"/>
                          </a:solidFill>
                          <a:effectLst/>
                          <a:latin typeface="Calibri" panose="020F0502020204030204" pitchFamily="34" charset="0"/>
                        </a:rPr>
                        <a:t>Mellemregn pensionistkort Randers</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-607.000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a:noFill/>
                    </a:lnB>
                    <a:solidFill>
                      <a:srgbClr val="F2DCDB"/>
                    </a:solidFill>
                  </a:tcPr>
                </a:tc>
                <a:tc>
                  <a:txBody>
                    <a:bodyPr/>
                    <a:lstStyle/>
                    <a:p>
                      <a:pPr algn="r" fontAlgn="b"/>
                      <a:r>
                        <a:rPr lang="da-DK" sz="900" b="0" i="0" u="none" strike="noStrike">
                          <a:solidFill>
                            <a:srgbClr val="963634"/>
                          </a:solidFill>
                          <a:effectLst/>
                          <a:latin typeface="Calibri" panose="020F0502020204030204" pitchFamily="34" charset="0"/>
                        </a:rPr>
                        <a:t>24.000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690220789"/>
                  </a:ext>
                </a:extLst>
              </a:tr>
              <a:tr h="236921">
                <a:tc>
                  <a:txBody>
                    <a:bodyPr/>
                    <a:lstStyle/>
                    <a:p>
                      <a:pPr algn="l" fontAlgn="b"/>
                      <a:r>
                        <a:rPr lang="da-DK" sz="900" b="0" i="0" u="none" strike="noStrike">
                          <a:solidFill>
                            <a:srgbClr val="963634"/>
                          </a:solidFill>
                          <a:effectLst/>
                          <a:latin typeface="Calibri" panose="020F0502020204030204" pitchFamily="34" charset="0"/>
                        </a:rPr>
                        <a:t>Coronaeffekt</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900" b="0" i="0" u="none" strike="noStrike">
                          <a:solidFill>
                            <a:srgbClr val="963634"/>
                          </a:solidFill>
                          <a:effectLst/>
                          <a:latin typeface="Calibri" panose="020F0502020204030204" pitchFamily="34" charset="0"/>
                        </a:rPr>
                        <a:t>-124.098.000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9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900" b="0" i="0" u="none" strike="noStrike">
                          <a:solidFill>
                            <a:srgbClr val="963634"/>
                          </a:solidFill>
                          <a:effectLst/>
                          <a:latin typeface="Calibri" panose="020F0502020204030204" pitchFamily="34" charset="0"/>
                        </a:rPr>
                        <a:t>124.098.000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1733349031"/>
                  </a:ext>
                </a:extLst>
              </a:tr>
              <a:tr h="248768">
                <a:tc>
                  <a:txBody>
                    <a:bodyPr/>
                    <a:lstStyle/>
                    <a:p>
                      <a:pPr algn="l" fontAlgn="b"/>
                      <a:r>
                        <a:rPr lang="da-DK" sz="900" b="1" i="0" u="none" strike="noStrike">
                          <a:solidFill>
                            <a:srgbClr val="963634"/>
                          </a:solidFill>
                          <a:effectLst/>
                          <a:latin typeface="Calibri" panose="020F0502020204030204" pitchFamily="34" charset="0"/>
                        </a:rPr>
                        <a:t>Total</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900" b="1" i="0" u="none" strike="noStrike">
                          <a:solidFill>
                            <a:srgbClr val="963634"/>
                          </a:solidFill>
                          <a:effectLst/>
                          <a:latin typeface="Calibri" panose="020F0502020204030204" pitchFamily="34" charset="0"/>
                        </a:rPr>
                        <a:t>-478.963.027</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900" b="1" i="0" u="none" strike="noStrike">
                          <a:solidFill>
                            <a:srgbClr val="963634"/>
                          </a:solidFill>
                          <a:effectLst/>
                          <a:latin typeface="Calibri" panose="020F0502020204030204" pitchFamily="34" charset="0"/>
                        </a:rPr>
                        <a:t>-673.602.000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900" b="1" i="0" u="none" strike="noStrike">
                          <a:solidFill>
                            <a:srgbClr val="963634"/>
                          </a:solidFill>
                          <a:effectLst/>
                          <a:latin typeface="Calibri" panose="020F0502020204030204" pitchFamily="34" charset="0"/>
                        </a:rPr>
                        <a:t>-493.100.000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900" b="1" i="0" u="none" strike="noStrike">
                          <a:solidFill>
                            <a:srgbClr val="963634"/>
                          </a:solidFill>
                          <a:effectLst/>
                          <a:latin typeface="Calibri" panose="020F0502020204030204" pitchFamily="34" charset="0"/>
                        </a:rPr>
                        <a:t>180.502.000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900" b="1" i="0" u="none" strike="noStrike">
                          <a:solidFill>
                            <a:srgbClr val="963634"/>
                          </a:solidFill>
                          <a:effectLst/>
                          <a:latin typeface="Calibri" panose="020F0502020204030204" pitchFamily="34" charset="0"/>
                        </a:rPr>
                        <a:t>-673.602.000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900" b="1" i="0" u="none" strike="noStrike" dirty="0">
                          <a:solidFill>
                            <a:srgbClr val="963634"/>
                          </a:solidFill>
                          <a:effectLst/>
                          <a:latin typeface="Calibri" panose="020F0502020204030204" pitchFamily="34" charset="0"/>
                        </a:rPr>
                        <a:t>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2351427876"/>
                  </a:ext>
                </a:extLst>
              </a:tr>
            </a:tbl>
          </a:graphicData>
        </a:graphic>
      </p:graphicFrame>
    </p:spTree>
    <p:extLst>
      <p:ext uri="{BB962C8B-B14F-4D97-AF65-F5344CB8AC3E}">
        <p14:creationId xmlns:p14="http://schemas.microsoft.com/office/powerpoint/2010/main" val="2398990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2"/>
          </p:nvPr>
        </p:nvSpPr>
        <p:spPr/>
        <p:txBody>
          <a:bodyPr/>
          <a:lstStyle/>
          <a:p>
            <a:fld id="{9F25859E-E212-4D14-8BD2-0F41F1EF8564}" type="datetime1">
              <a:rPr lang="da-DK" smtClean="0"/>
              <a:t>14-06-2021</a:t>
            </a:fld>
            <a:endParaRPr lang="da-DK" dirty="0"/>
          </a:p>
        </p:txBody>
      </p:sp>
      <p:sp>
        <p:nvSpPr>
          <p:cNvPr id="4" name="Titel 1">
            <a:extLst>
              <a:ext uri="{FF2B5EF4-FFF2-40B4-BE49-F238E27FC236}">
                <a16:creationId xmlns:a16="http://schemas.microsoft.com/office/drawing/2014/main" id="{B60A79B6-3B30-4E99-B1C7-8F6A5A0B9FF2}"/>
              </a:ext>
            </a:extLst>
          </p:cNvPr>
          <p:cNvSpPr txBox="1">
            <a:spLocks/>
          </p:cNvSpPr>
          <p:nvPr/>
        </p:nvSpPr>
        <p:spPr>
          <a:xfrm>
            <a:off x="457200" y="560525"/>
            <a:ext cx="8024813" cy="1006704"/>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da-DK" sz="2400" b="1" dirty="0">
                <a:solidFill>
                  <a:schemeClr val="accent5"/>
                </a:solidFill>
              </a:rPr>
              <a:t>Årets hjul 2021 - Økonomi</a:t>
            </a:r>
          </a:p>
        </p:txBody>
      </p:sp>
      <p:pic>
        <p:nvPicPr>
          <p:cNvPr id="8" name="Billede 7">
            <a:extLst>
              <a:ext uri="{FF2B5EF4-FFF2-40B4-BE49-F238E27FC236}">
                <a16:creationId xmlns:a16="http://schemas.microsoft.com/office/drawing/2014/main" id="{ACEEDBD9-B280-468F-AAFB-2651795D04F4}"/>
              </a:ext>
            </a:extLst>
          </p:cNvPr>
          <p:cNvPicPr>
            <a:picLocks noChangeAspect="1"/>
          </p:cNvPicPr>
          <p:nvPr/>
        </p:nvPicPr>
        <p:blipFill>
          <a:blip r:embed="rId2"/>
          <a:stretch>
            <a:fillRect/>
          </a:stretch>
        </p:blipFill>
        <p:spPr>
          <a:xfrm>
            <a:off x="330993" y="1498062"/>
            <a:ext cx="8482013" cy="4516186"/>
          </a:xfrm>
          <a:prstGeom prst="rect">
            <a:avLst/>
          </a:prstGeom>
        </p:spPr>
      </p:pic>
    </p:spTree>
    <p:extLst>
      <p:ext uri="{BB962C8B-B14F-4D97-AF65-F5344CB8AC3E}">
        <p14:creationId xmlns:p14="http://schemas.microsoft.com/office/powerpoint/2010/main" val="34367607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790114"/>
            <a:ext cx="7781925" cy="461637"/>
          </a:xfrm>
          <a:prstGeom prst="rect">
            <a:avLst/>
          </a:prstGeom>
        </p:spPr>
        <p:txBody>
          <a:bodyPr/>
          <a:lstStyle/>
          <a:p>
            <a:pPr marL="0" indent="0">
              <a:buNone/>
            </a:pPr>
            <a:r>
              <a:rPr lang="da-DK" sz="1600" b="1" dirty="0"/>
              <a:t>Budget 2022</a:t>
            </a:r>
          </a:p>
        </p:txBody>
      </p:sp>
      <p:sp>
        <p:nvSpPr>
          <p:cNvPr id="5" name="Tekstfelt 4">
            <a:extLst>
              <a:ext uri="{FF2B5EF4-FFF2-40B4-BE49-F238E27FC236}">
                <a16:creationId xmlns:a16="http://schemas.microsoft.com/office/drawing/2014/main" id="{787B3DE2-35F8-4AB2-9E7A-F9D61F6ED630}"/>
              </a:ext>
            </a:extLst>
          </p:cNvPr>
          <p:cNvSpPr txBox="1"/>
          <p:nvPr/>
        </p:nvSpPr>
        <p:spPr>
          <a:xfrm>
            <a:off x="4114800" y="2974019"/>
            <a:ext cx="914400" cy="914400"/>
          </a:xfrm>
          <a:prstGeom prst="rect">
            <a:avLst/>
          </a:prstGeom>
          <a:noFill/>
        </p:spPr>
        <p:txBody>
          <a:bodyPr wrap="square" rtlCol="0">
            <a:spAutoFit/>
          </a:bodyPr>
          <a:lstStyle/>
          <a:p>
            <a:endParaRPr lang="da-DK" dirty="0"/>
          </a:p>
        </p:txBody>
      </p:sp>
      <p:sp>
        <p:nvSpPr>
          <p:cNvPr id="6" name="Tekstfelt 5">
            <a:extLst>
              <a:ext uri="{FF2B5EF4-FFF2-40B4-BE49-F238E27FC236}">
                <a16:creationId xmlns:a16="http://schemas.microsoft.com/office/drawing/2014/main" id="{93ADB325-5B4D-4584-8D8E-F6DCFA66F986}"/>
              </a:ext>
            </a:extLst>
          </p:cNvPr>
          <p:cNvSpPr txBox="1"/>
          <p:nvPr/>
        </p:nvSpPr>
        <p:spPr>
          <a:xfrm>
            <a:off x="628650" y="1251751"/>
            <a:ext cx="7781924" cy="738664"/>
          </a:xfrm>
          <a:prstGeom prst="rect">
            <a:avLst/>
          </a:prstGeom>
          <a:noFill/>
        </p:spPr>
        <p:txBody>
          <a:bodyPr wrap="square" rtlCol="0">
            <a:spAutoFit/>
          </a:bodyPr>
          <a:lstStyle/>
          <a:p>
            <a:r>
              <a:rPr lang="da-DK" sz="1400" b="1" dirty="0"/>
              <a:t>Der er ikke indgået aftale om kompensation for 2022 – Drøftes i det tidlige efterår 2021</a:t>
            </a:r>
          </a:p>
          <a:p>
            <a:endParaRPr lang="da-DK" sz="1400" b="1" dirty="0"/>
          </a:p>
          <a:p>
            <a:r>
              <a:rPr lang="da-DK" sz="1400" b="1" dirty="0"/>
              <a:t>Der er budgetteret med en indtægtsnedgang på 13 % på grund af Corona.</a:t>
            </a:r>
          </a:p>
        </p:txBody>
      </p:sp>
      <p:graphicFrame>
        <p:nvGraphicFramePr>
          <p:cNvPr id="2" name="Tabel 1">
            <a:extLst>
              <a:ext uri="{FF2B5EF4-FFF2-40B4-BE49-F238E27FC236}">
                <a16:creationId xmlns:a16="http://schemas.microsoft.com/office/drawing/2014/main" id="{84FAEB7E-C5D3-4E7B-896F-9875C28E10D4}"/>
              </a:ext>
            </a:extLst>
          </p:cNvPr>
          <p:cNvGraphicFramePr>
            <a:graphicFrameLocks noGrp="1"/>
          </p:cNvGraphicFramePr>
          <p:nvPr>
            <p:extLst>
              <p:ext uri="{D42A27DB-BD31-4B8C-83A1-F6EECF244321}">
                <p14:modId xmlns:p14="http://schemas.microsoft.com/office/powerpoint/2010/main" val="3286219088"/>
              </p:ext>
            </p:extLst>
          </p:nvPr>
        </p:nvGraphicFramePr>
        <p:xfrm>
          <a:off x="628650" y="2183907"/>
          <a:ext cx="7886699" cy="3630967"/>
        </p:xfrm>
        <a:graphic>
          <a:graphicData uri="http://schemas.openxmlformats.org/drawingml/2006/table">
            <a:tbl>
              <a:tblPr/>
              <a:tblGrid>
                <a:gridCol w="3289987">
                  <a:extLst>
                    <a:ext uri="{9D8B030D-6E8A-4147-A177-3AD203B41FA5}">
                      <a16:colId xmlns:a16="http://schemas.microsoft.com/office/drawing/2014/main" val="1662871399"/>
                    </a:ext>
                  </a:extLst>
                </a:gridCol>
                <a:gridCol w="1149178">
                  <a:extLst>
                    <a:ext uri="{9D8B030D-6E8A-4147-A177-3AD203B41FA5}">
                      <a16:colId xmlns:a16="http://schemas.microsoft.com/office/drawing/2014/main" val="3235245576"/>
                    </a:ext>
                  </a:extLst>
                </a:gridCol>
                <a:gridCol w="1149178">
                  <a:extLst>
                    <a:ext uri="{9D8B030D-6E8A-4147-A177-3AD203B41FA5}">
                      <a16:colId xmlns:a16="http://schemas.microsoft.com/office/drawing/2014/main" val="3006133793"/>
                    </a:ext>
                  </a:extLst>
                </a:gridCol>
                <a:gridCol w="1149178">
                  <a:extLst>
                    <a:ext uri="{9D8B030D-6E8A-4147-A177-3AD203B41FA5}">
                      <a16:colId xmlns:a16="http://schemas.microsoft.com/office/drawing/2014/main" val="1857763620"/>
                    </a:ext>
                  </a:extLst>
                </a:gridCol>
                <a:gridCol w="1149178">
                  <a:extLst>
                    <a:ext uri="{9D8B030D-6E8A-4147-A177-3AD203B41FA5}">
                      <a16:colId xmlns:a16="http://schemas.microsoft.com/office/drawing/2014/main" val="1112685256"/>
                    </a:ext>
                  </a:extLst>
                </a:gridCol>
              </a:tblGrid>
              <a:tr h="602561">
                <a:tc gridSpan="5">
                  <a:txBody>
                    <a:bodyPr/>
                    <a:lstStyle/>
                    <a:p>
                      <a:pPr algn="l" fontAlgn="ctr"/>
                      <a:r>
                        <a:rPr lang="da-DK" sz="1200" b="1" i="0" u="none" strike="noStrike">
                          <a:solidFill>
                            <a:srgbClr val="FFFFFF"/>
                          </a:solidFill>
                          <a:effectLst/>
                          <a:latin typeface="Calibri" panose="020F0502020204030204" pitchFamily="34" charset="0"/>
                        </a:rPr>
                        <a:t>Total for Busindtægter</a:t>
                      </a:r>
                    </a:p>
                  </a:txBody>
                  <a:tcPr marL="0" marR="0" marT="0" marB="0" anchor="ctr">
                    <a:lnL>
                      <a:noFill/>
                    </a:lnL>
                    <a:lnR>
                      <a:noFill/>
                    </a:lnR>
                    <a:lnT>
                      <a:noFill/>
                    </a:lnT>
                    <a:lnB>
                      <a:noFill/>
                    </a:lnB>
                    <a:solidFill>
                      <a:srgbClr val="963634"/>
                    </a:solid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4171430377"/>
                  </a:ext>
                </a:extLst>
              </a:tr>
              <a:tr h="402446">
                <a:tc>
                  <a:txBody>
                    <a:bodyPr/>
                    <a:lstStyle/>
                    <a:p>
                      <a:pPr algn="l" fontAlgn="b"/>
                      <a:endParaRPr lang="da-DK" sz="1100" b="1" i="0" u="none" strike="noStrike">
                        <a:solidFill>
                          <a:srgbClr val="963634"/>
                        </a:solidFill>
                        <a:effectLst/>
                        <a:latin typeface="Calibri" panose="020F0502020204030204" pitchFamily="34" charset="0"/>
                      </a:endParaRP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100" b="1" i="0" u="none" strike="noStrike">
                          <a:solidFill>
                            <a:srgbClr val="963634"/>
                          </a:solidFill>
                          <a:effectLst/>
                          <a:latin typeface="Calibri" panose="020F0502020204030204" pitchFamily="34" charset="0"/>
                        </a:rPr>
                        <a:t> Regnskab 2020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100" b="1" i="0" u="none" strike="noStrike">
                          <a:solidFill>
                            <a:srgbClr val="963634"/>
                          </a:solidFill>
                          <a:effectLst/>
                          <a:latin typeface="Calibri" panose="020F0502020204030204" pitchFamily="34" charset="0"/>
                        </a:rPr>
                        <a:t> Budget 2021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100" b="1" i="0" u="none" strike="noStrike">
                          <a:solidFill>
                            <a:srgbClr val="963634"/>
                          </a:solidFill>
                          <a:effectLst/>
                          <a:latin typeface="Calibri" panose="020F0502020204030204" pitchFamily="34" charset="0"/>
                        </a:rPr>
                        <a:t> Budgetforslag 2022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100" b="1" i="0" u="none" strike="noStrike">
                          <a:solidFill>
                            <a:srgbClr val="963634"/>
                          </a:solidFill>
                          <a:effectLst/>
                          <a:latin typeface="Calibri" panose="020F0502020204030204" pitchFamily="34" charset="0"/>
                        </a:rPr>
                        <a:t> Difference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1767626905"/>
                  </a:ext>
                </a:extLst>
              </a:tr>
              <a:tr h="201223">
                <a:tc>
                  <a:txBody>
                    <a:bodyPr/>
                    <a:lstStyle/>
                    <a:p>
                      <a:pPr algn="l" fontAlgn="b"/>
                      <a:r>
                        <a:rPr lang="da-DK" sz="1100" b="0" i="0" u="none" strike="noStrike">
                          <a:solidFill>
                            <a:srgbClr val="963634"/>
                          </a:solidFill>
                          <a:effectLst/>
                          <a:latin typeface="Calibri" panose="020F0502020204030204" pitchFamily="34" charset="0"/>
                        </a:rPr>
                        <a:t>Passagerindtægter</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-330.866.811</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-394.604.000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-439.300.000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-44.696.000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extLst>
                  <a:ext uri="{0D108BD9-81ED-4DB2-BD59-A6C34878D82A}">
                    <a16:rowId xmlns:a16="http://schemas.microsoft.com/office/drawing/2014/main" val="492233646"/>
                  </a:ext>
                </a:extLst>
              </a:tr>
              <a:tr h="201223">
                <a:tc>
                  <a:txBody>
                    <a:bodyPr/>
                    <a:lstStyle/>
                    <a:p>
                      <a:pPr algn="l" fontAlgn="b"/>
                      <a:r>
                        <a:rPr lang="da-DK" sz="1100" b="0" i="0" u="none" strike="noStrike">
                          <a:solidFill>
                            <a:srgbClr val="963634"/>
                          </a:solidFill>
                          <a:effectLst/>
                          <a:latin typeface="Calibri" panose="020F0502020204030204" pitchFamily="34" charset="0"/>
                        </a:rPr>
                        <a:t>Befordring værnepligtige</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-1.996.702</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-1.319.000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-1.600.000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-281.000</a:t>
                      </a:r>
                    </a:p>
                  </a:txBody>
                  <a:tcPr marL="0" marR="0" marT="0" marB="0" anchor="b">
                    <a:lnL>
                      <a:noFill/>
                    </a:lnL>
                    <a:lnR>
                      <a:noFill/>
                    </a:lnR>
                    <a:lnT>
                      <a:noFill/>
                    </a:lnT>
                    <a:lnB>
                      <a:noFill/>
                    </a:lnB>
                  </a:tcPr>
                </a:tc>
                <a:extLst>
                  <a:ext uri="{0D108BD9-81ED-4DB2-BD59-A6C34878D82A}">
                    <a16:rowId xmlns:a16="http://schemas.microsoft.com/office/drawing/2014/main" val="3932863068"/>
                  </a:ext>
                </a:extLst>
              </a:tr>
              <a:tr h="201223">
                <a:tc>
                  <a:txBody>
                    <a:bodyPr/>
                    <a:lstStyle/>
                    <a:p>
                      <a:pPr algn="l" fontAlgn="b"/>
                      <a:r>
                        <a:rPr lang="da-DK" sz="1100" b="0" i="0" u="none" strike="noStrike">
                          <a:solidFill>
                            <a:srgbClr val="963634"/>
                          </a:solidFill>
                          <a:effectLst/>
                          <a:latin typeface="Calibri" panose="020F0502020204030204" pitchFamily="34" charset="0"/>
                        </a:rPr>
                        <a:t>Bus &amp; Tog-omstigere</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-4.335.226</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-7.300.000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-6.600.000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700.000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2197946710"/>
                  </a:ext>
                </a:extLst>
              </a:tr>
              <a:tr h="201223">
                <a:tc>
                  <a:txBody>
                    <a:bodyPr/>
                    <a:lstStyle/>
                    <a:p>
                      <a:pPr algn="l" fontAlgn="b"/>
                      <a:r>
                        <a:rPr lang="da-DK" sz="1100" b="0" i="0" u="none" strike="noStrike">
                          <a:solidFill>
                            <a:srgbClr val="963634"/>
                          </a:solidFill>
                          <a:effectLst/>
                          <a:latin typeface="Calibri" panose="020F0502020204030204" pitchFamily="34" charset="0"/>
                        </a:rPr>
                        <a:t>Refusion off peak</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-17.462.180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-15.200.000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-20.400.000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-5.200.000</a:t>
                      </a:r>
                    </a:p>
                  </a:txBody>
                  <a:tcPr marL="0" marR="0" marT="0" marB="0" anchor="b">
                    <a:lnL>
                      <a:noFill/>
                    </a:lnL>
                    <a:lnR>
                      <a:noFill/>
                    </a:lnR>
                    <a:lnT>
                      <a:noFill/>
                    </a:lnT>
                    <a:lnB>
                      <a:noFill/>
                    </a:lnB>
                  </a:tcPr>
                </a:tc>
                <a:extLst>
                  <a:ext uri="{0D108BD9-81ED-4DB2-BD59-A6C34878D82A}">
                    <a16:rowId xmlns:a16="http://schemas.microsoft.com/office/drawing/2014/main" val="3005957808"/>
                  </a:ext>
                </a:extLst>
              </a:tr>
              <a:tr h="201223">
                <a:tc>
                  <a:txBody>
                    <a:bodyPr/>
                    <a:lstStyle/>
                    <a:p>
                      <a:pPr algn="l" fontAlgn="b"/>
                      <a:r>
                        <a:rPr lang="da-DK" sz="1100" b="0" i="0" u="none" strike="noStrike">
                          <a:solidFill>
                            <a:srgbClr val="963634"/>
                          </a:solidFill>
                          <a:effectLst/>
                          <a:latin typeface="Calibri" panose="020F0502020204030204" pitchFamily="34" charset="0"/>
                        </a:rPr>
                        <a:t>Skolekort</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-19.671.173</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-20.000.000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-18.800.000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1.200.000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017222878"/>
                  </a:ext>
                </a:extLst>
              </a:tr>
              <a:tr h="201223">
                <a:tc>
                  <a:txBody>
                    <a:bodyPr/>
                    <a:lstStyle/>
                    <a:p>
                      <a:pPr algn="l" fontAlgn="b"/>
                      <a:r>
                        <a:rPr lang="da-DK" sz="1100" b="0" i="0" u="none" strike="noStrike">
                          <a:solidFill>
                            <a:srgbClr val="963634"/>
                          </a:solidFill>
                          <a:effectLst/>
                          <a:latin typeface="Calibri" panose="020F0502020204030204" pitchFamily="34" charset="0"/>
                        </a:rPr>
                        <a:t>Takstkompensation</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-38.115.172</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-37.300.000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-38.100.000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-800.000</a:t>
                      </a:r>
                    </a:p>
                  </a:txBody>
                  <a:tcPr marL="0" marR="0" marT="0" marB="0" anchor="b">
                    <a:lnL>
                      <a:noFill/>
                    </a:lnL>
                    <a:lnR>
                      <a:noFill/>
                    </a:lnR>
                    <a:lnT>
                      <a:noFill/>
                    </a:lnT>
                    <a:lnB>
                      <a:noFill/>
                    </a:lnB>
                  </a:tcPr>
                </a:tc>
                <a:extLst>
                  <a:ext uri="{0D108BD9-81ED-4DB2-BD59-A6C34878D82A}">
                    <a16:rowId xmlns:a16="http://schemas.microsoft.com/office/drawing/2014/main" val="1568836601"/>
                  </a:ext>
                </a:extLst>
              </a:tr>
              <a:tr h="201223">
                <a:tc>
                  <a:txBody>
                    <a:bodyPr/>
                    <a:lstStyle/>
                    <a:p>
                      <a:pPr algn="l" fontAlgn="b"/>
                      <a:r>
                        <a:rPr lang="da-DK" sz="1100" b="0" i="0" u="none" strike="noStrike">
                          <a:solidFill>
                            <a:srgbClr val="963634"/>
                          </a:solidFill>
                          <a:effectLst/>
                          <a:latin typeface="Calibri" panose="020F0502020204030204" pitchFamily="34" charset="0"/>
                        </a:rPr>
                        <a:t>Ungdomskort</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-60.306.493</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-66.400.000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-68.700.000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-2.300.000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2906561640"/>
                  </a:ext>
                </a:extLst>
              </a:tr>
              <a:tr h="201223">
                <a:tc>
                  <a:txBody>
                    <a:bodyPr/>
                    <a:lstStyle/>
                    <a:p>
                      <a:pPr algn="l" fontAlgn="b"/>
                      <a:r>
                        <a:rPr lang="da-DK" sz="1100" b="0" i="0" u="none" strike="noStrike">
                          <a:solidFill>
                            <a:srgbClr val="963634"/>
                          </a:solidFill>
                          <a:effectLst/>
                          <a:latin typeface="Calibri" panose="020F0502020204030204" pitchFamily="34" charset="0"/>
                        </a:rPr>
                        <a:t>Ungdomskort - fritidsrejser</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-6.209.270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-7.100.000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-7.000.000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100.000</a:t>
                      </a:r>
                    </a:p>
                  </a:txBody>
                  <a:tcPr marL="0" marR="0" marT="0" marB="0" anchor="b">
                    <a:lnL>
                      <a:noFill/>
                    </a:lnL>
                    <a:lnR>
                      <a:noFill/>
                    </a:lnR>
                    <a:lnT>
                      <a:noFill/>
                    </a:lnT>
                    <a:lnB>
                      <a:noFill/>
                    </a:lnB>
                  </a:tcPr>
                </a:tc>
                <a:extLst>
                  <a:ext uri="{0D108BD9-81ED-4DB2-BD59-A6C34878D82A}">
                    <a16:rowId xmlns:a16="http://schemas.microsoft.com/office/drawing/2014/main" val="1481656713"/>
                  </a:ext>
                </a:extLst>
              </a:tr>
              <a:tr h="201223">
                <a:tc>
                  <a:txBody>
                    <a:bodyPr/>
                    <a:lstStyle/>
                    <a:p>
                      <a:pPr algn="l" fontAlgn="b"/>
                      <a:r>
                        <a:rPr lang="da-DK" sz="1100" b="0" i="0" u="none" strike="noStrike">
                          <a:solidFill>
                            <a:srgbClr val="963634"/>
                          </a:solidFill>
                          <a:effectLst/>
                          <a:latin typeface="Calibri" panose="020F0502020204030204" pitchFamily="34" charset="0"/>
                        </a:rPr>
                        <a:t>Kompensation til Region Midtjylland</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-909.000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3481849866"/>
                  </a:ext>
                </a:extLst>
              </a:tr>
              <a:tr h="201223">
                <a:tc>
                  <a:txBody>
                    <a:bodyPr/>
                    <a:lstStyle/>
                    <a:p>
                      <a:pPr algn="l" fontAlgn="b"/>
                      <a:r>
                        <a:rPr lang="da-DK" sz="1100" b="0" i="0" u="none" strike="noStrike">
                          <a:solidFill>
                            <a:srgbClr val="963634"/>
                          </a:solidFill>
                          <a:effectLst/>
                          <a:latin typeface="Calibri" panose="020F0502020204030204" pitchFamily="34" charset="0"/>
                        </a:rPr>
                        <a:t>Mellemregn pensionistkort Randers</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-607.000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da-DK" sz="1100" b="0" i="0" u="none" strike="noStrike">
                          <a:solidFill>
                            <a:srgbClr val="963634"/>
                          </a:solidFill>
                          <a:effectLst/>
                          <a:latin typeface="Calibri" panose="020F0502020204030204" pitchFamily="34" charset="0"/>
                        </a:rPr>
                        <a:t>607.000</a:t>
                      </a:r>
                    </a:p>
                  </a:txBody>
                  <a:tcPr marL="0" marR="0" marT="0" marB="0" anchor="b">
                    <a:lnL>
                      <a:noFill/>
                    </a:lnL>
                    <a:lnR>
                      <a:noFill/>
                    </a:lnR>
                    <a:lnT>
                      <a:noFill/>
                    </a:lnT>
                    <a:lnB>
                      <a:noFill/>
                    </a:lnB>
                  </a:tcPr>
                </a:tc>
                <a:extLst>
                  <a:ext uri="{0D108BD9-81ED-4DB2-BD59-A6C34878D82A}">
                    <a16:rowId xmlns:a16="http://schemas.microsoft.com/office/drawing/2014/main" val="1175275473"/>
                  </a:ext>
                </a:extLst>
              </a:tr>
              <a:tr h="201223">
                <a:tc>
                  <a:txBody>
                    <a:bodyPr/>
                    <a:lstStyle/>
                    <a:p>
                      <a:pPr algn="l" fontAlgn="b"/>
                      <a:r>
                        <a:rPr lang="da-DK" sz="1100" b="0" i="0" u="none" strike="noStrike">
                          <a:solidFill>
                            <a:srgbClr val="963634"/>
                          </a:solidFill>
                          <a:effectLst/>
                          <a:latin typeface="Calibri" panose="020F0502020204030204" pitchFamily="34" charset="0"/>
                        </a:rPr>
                        <a:t>Mellemregn skolekort Ringkøbing-Skjern</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-326.000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tc>
                  <a:txBody>
                    <a:bodyPr/>
                    <a:lstStyle/>
                    <a:p>
                      <a:pPr algn="r" fontAlgn="b"/>
                      <a:r>
                        <a:rPr lang="da-DK" sz="1100" b="0" i="0" u="none" strike="noStrike">
                          <a:solidFill>
                            <a:srgbClr val="963634"/>
                          </a:solidFill>
                          <a:effectLst/>
                          <a:latin typeface="Calibri" panose="020F0502020204030204" pitchFamily="34" charset="0"/>
                        </a:rPr>
                        <a:t>583.000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3883918857"/>
                  </a:ext>
                </a:extLst>
              </a:tr>
              <a:tr h="201223">
                <a:tc>
                  <a:txBody>
                    <a:bodyPr/>
                    <a:lstStyle/>
                    <a:p>
                      <a:pPr algn="l" fontAlgn="b"/>
                      <a:r>
                        <a:rPr lang="da-DK" sz="1100" b="0" i="0" u="none" strike="noStrike">
                          <a:solidFill>
                            <a:srgbClr val="963634"/>
                          </a:solidFill>
                          <a:effectLst/>
                          <a:latin typeface="Calibri" panose="020F0502020204030204" pitchFamily="34" charset="0"/>
                        </a:rPr>
                        <a:t>Coronaeffekt</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-124.098.000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100" b="0" i="0" u="none" strike="noStrike">
                          <a:solidFill>
                            <a:srgbClr val="963634"/>
                          </a:solidFill>
                          <a:effectLst/>
                          <a:latin typeface="Calibri" panose="020F0502020204030204" pitchFamily="34" charset="0"/>
                        </a:rPr>
                        <a:t>124.098.000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1634796138"/>
                  </a:ext>
                </a:extLst>
              </a:tr>
              <a:tr h="211284">
                <a:tc>
                  <a:txBody>
                    <a:bodyPr/>
                    <a:lstStyle/>
                    <a:p>
                      <a:pPr algn="l" fontAlgn="b"/>
                      <a:r>
                        <a:rPr lang="da-DK" sz="1100" b="1" i="0" u="none" strike="noStrike">
                          <a:solidFill>
                            <a:srgbClr val="963634"/>
                          </a:solidFill>
                          <a:effectLst/>
                          <a:latin typeface="Calibri" panose="020F0502020204030204" pitchFamily="34" charset="0"/>
                        </a:rPr>
                        <a:t>Total</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-478.963.027</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-673.602.000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a:solidFill>
                            <a:srgbClr val="963634"/>
                          </a:solidFill>
                          <a:effectLst/>
                          <a:latin typeface="Calibri" panose="020F0502020204030204" pitchFamily="34" charset="0"/>
                        </a:rPr>
                        <a:t>-600.500.000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100" b="1" i="0" u="none" strike="noStrike" dirty="0">
                          <a:solidFill>
                            <a:srgbClr val="963634"/>
                          </a:solidFill>
                          <a:effectLst/>
                          <a:latin typeface="Calibri" panose="020F0502020204030204" pitchFamily="34" charset="0"/>
                        </a:rPr>
                        <a:t>73.102.000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1116839242"/>
                  </a:ext>
                </a:extLst>
              </a:tr>
            </a:tbl>
          </a:graphicData>
        </a:graphic>
      </p:graphicFrame>
    </p:spTree>
    <p:extLst>
      <p:ext uri="{BB962C8B-B14F-4D97-AF65-F5344CB8AC3E}">
        <p14:creationId xmlns:p14="http://schemas.microsoft.com/office/powerpoint/2010/main" val="18162778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457200" y="639192"/>
            <a:ext cx="7781925" cy="1145219"/>
          </a:xfrm>
          <a:prstGeom prst="rect">
            <a:avLst/>
          </a:prstGeom>
        </p:spPr>
        <p:txBody>
          <a:bodyPr/>
          <a:lstStyle/>
          <a:p>
            <a:pPr marL="0" indent="0">
              <a:buNone/>
            </a:pPr>
            <a:r>
              <a:rPr lang="da-DK" sz="1800" b="1" dirty="0"/>
              <a:t>Budget 2022 – indtægtsdeling</a:t>
            </a:r>
          </a:p>
          <a:p>
            <a:pPr marL="0" indent="0">
              <a:buNone/>
            </a:pPr>
            <a:endParaRPr lang="da-DK" sz="1600" b="1" dirty="0"/>
          </a:p>
          <a:p>
            <a:pPr marL="0" indent="0">
              <a:buNone/>
            </a:pPr>
            <a:r>
              <a:rPr lang="da-DK" sz="1600" b="1" dirty="0"/>
              <a:t>Indtægtsdeling implementeret med 50 % ud fra fordeling af indtægter i 2020 (procentfordeling).</a:t>
            </a:r>
          </a:p>
        </p:txBody>
      </p:sp>
      <p:pic>
        <p:nvPicPr>
          <p:cNvPr id="5" name="Billede 4">
            <a:extLst>
              <a:ext uri="{FF2B5EF4-FFF2-40B4-BE49-F238E27FC236}">
                <a16:creationId xmlns:a16="http://schemas.microsoft.com/office/drawing/2014/main" id="{F87331E9-0868-4A9C-BFD3-F560529D0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9293" y="2070900"/>
            <a:ext cx="7679832" cy="3948159"/>
          </a:xfrm>
          <a:prstGeom prst="rect">
            <a:avLst/>
          </a:prstGeom>
          <a:noFill/>
          <a:ln>
            <a:noFill/>
          </a:ln>
        </p:spPr>
      </p:pic>
    </p:spTree>
    <p:extLst>
      <p:ext uri="{BB962C8B-B14F-4D97-AF65-F5344CB8AC3E}">
        <p14:creationId xmlns:p14="http://schemas.microsoft.com/office/powerpoint/2010/main" val="4206431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457200" y="710215"/>
            <a:ext cx="7781925" cy="479394"/>
          </a:xfrm>
          <a:prstGeom prst="rect">
            <a:avLst/>
          </a:prstGeom>
        </p:spPr>
        <p:txBody>
          <a:bodyPr/>
          <a:lstStyle/>
          <a:p>
            <a:pPr marL="0" indent="0">
              <a:buNone/>
            </a:pPr>
            <a:r>
              <a:rPr lang="da-DK" sz="1600" b="1" dirty="0"/>
              <a:t>Eksempel – Herning Kommune</a:t>
            </a:r>
          </a:p>
        </p:txBody>
      </p:sp>
      <p:graphicFrame>
        <p:nvGraphicFramePr>
          <p:cNvPr id="2" name="Tabel 1">
            <a:extLst>
              <a:ext uri="{FF2B5EF4-FFF2-40B4-BE49-F238E27FC236}">
                <a16:creationId xmlns:a16="http://schemas.microsoft.com/office/drawing/2014/main" id="{7C72573C-9161-48C5-A804-3EE7ACEFEE13}"/>
              </a:ext>
            </a:extLst>
          </p:cNvPr>
          <p:cNvGraphicFramePr>
            <a:graphicFrameLocks noGrp="1"/>
          </p:cNvGraphicFramePr>
          <p:nvPr>
            <p:extLst>
              <p:ext uri="{D42A27DB-BD31-4B8C-83A1-F6EECF244321}">
                <p14:modId xmlns:p14="http://schemas.microsoft.com/office/powerpoint/2010/main" val="3927557560"/>
              </p:ext>
            </p:extLst>
          </p:nvPr>
        </p:nvGraphicFramePr>
        <p:xfrm>
          <a:off x="628650" y="1339299"/>
          <a:ext cx="7886699" cy="995526"/>
        </p:xfrm>
        <a:graphic>
          <a:graphicData uri="http://schemas.openxmlformats.org/drawingml/2006/table">
            <a:tbl>
              <a:tblPr>
                <a:tableStyleId>{5C22544A-7EE6-4342-B048-85BDC9FD1C3A}</a:tableStyleId>
              </a:tblPr>
              <a:tblGrid>
                <a:gridCol w="2070929">
                  <a:extLst>
                    <a:ext uri="{9D8B030D-6E8A-4147-A177-3AD203B41FA5}">
                      <a16:colId xmlns:a16="http://schemas.microsoft.com/office/drawing/2014/main" val="3358209930"/>
                    </a:ext>
                  </a:extLst>
                </a:gridCol>
                <a:gridCol w="1169592">
                  <a:extLst>
                    <a:ext uri="{9D8B030D-6E8A-4147-A177-3AD203B41FA5}">
                      <a16:colId xmlns:a16="http://schemas.microsoft.com/office/drawing/2014/main" val="2526498067"/>
                    </a:ext>
                  </a:extLst>
                </a:gridCol>
                <a:gridCol w="1169592">
                  <a:extLst>
                    <a:ext uri="{9D8B030D-6E8A-4147-A177-3AD203B41FA5}">
                      <a16:colId xmlns:a16="http://schemas.microsoft.com/office/drawing/2014/main" val="3340635151"/>
                    </a:ext>
                  </a:extLst>
                </a:gridCol>
                <a:gridCol w="1169592">
                  <a:extLst>
                    <a:ext uri="{9D8B030D-6E8A-4147-A177-3AD203B41FA5}">
                      <a16:colId xmlns:a16="http://schemas.microsoft.com/office/drawing/2014/main" val="3473799065"/>
                    </a:ext>
                  </a:extLst>
                </a:gridCol>
                <a:gridCol w="1169592">
                  <a:extLst>
                    <a:ext uri="{9D8B030D-6E8A-4147-A177-3AD203B41FA5}">
                      <a16:colId xmlns:a16="http://schemas.microsoft.com/office/drawing/2014/main" val="4014855698"/>
                    </a:ext>
                  </a:extLst>
                </a:gridCol>
                <a:gridCol w="1137402">
                  <a:extLst>
                    <a:ext uri="{9D8B030D-6E8A-4147-A177-3AD203B41FA5}">
                      <a16:colId xmlns:a16="http://schemas.microsoft.com/office/drawing/2014/main" val="226776152"/>
                    </a:ext>
                  </a:extLst>
                </a:gridCol>
              </a:tblGrid>
              <a:tr h="331842">
                <a:tc>
                  <a:txBody>
                    <a:bodyPr/>
                    <a:lstStyle/>
                    <a:p>
                      <a:pPr algn="l" fontAlgn="b"/>
                      <a:r>
                        <a:rPr lang="da-DK" sz="900" u="none" strike="noStrike">
                          <a:effectLst/>
                        </a:rPr>
                        <a:t> </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l" fontAlgn="b"/>
                      <a:r>
                        <a:rPr lang="da-DK" sz="900" u="none" strike="noStrike">
                          <a:effectLst/>
                        </a:rPr>
                        <a:t> </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 </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 </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Heraf ny</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 </a:t>
                      </a:r>
                      <a:endParaRPr lang="da-DK" sz="900" b="1" i="0" u="none" strike="noStrike">
                        <a:solidFill>
                          <a:srgbClr val="000000"/>
                        </a:solidFill>
                        <a:effectLst/>
                        <a:latin typeface="Calibri" panose="020F0502020204030204" pitchFamily="34" charset="0"/>
                      </a:endParaRPr>
                    </a:p>
                  </a:txBody>
                  <a:tcPr marL="8048" marR="8048" marT="8048" marB="0" anchor="b"/>
                </a:tc>
                <a:extLst>
                  <a:ext uri="{0D108BD9-81ED-4DB2-BD59-A6C34878D82A}">
                    <a16:rowId xmlns:a16="http://schemas.microsoft.com/office/drawing/2014/main" val="3933588693"/>
                  </a:ext>
                </a:extLst>
              </a:tr>
              <a:tr h="331842">
                <a:tc>
                  <a:txBody>
                    <a:bodyPr/>
                    <a:lstStyle/>
                    <a:p>
                      <a:pPr algn="l" fontAlgn="b"/>
                      <a:r>
                        <a:rPr lang="da-DK" sz="900" u="none" strike="noStrike">
                          <a:effectLst/>
                        </a:rPr>
                        <a:t>Budget 2022</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Budget 21  u corona</a:t>
                      </a:r>
                      <a:endParaRPr lang="da-DK" sz="900" b="1" i="0" u="none" strike="noStrike">
                        <a:solidFill>
                          <a:srgbClr val="000000"/>
                        </a:solidFill>
                        <a:effectLst/>
                        <a:latin typeface="Calibri" panose="020F0502020204030204" pitchFamily="34" charset="0"/>
                      </a:endParaRPr>
                    </a:p>
                  </a:txBody>
                  <a:tcPr marL="8048" marR="72429" marT="8048" marB="0" anchor="b"/>
                </a:tc>
                <a:tc>
                  <a:txBody>
                    <a:bodyPr/>
                    <a:lstStyle/>
                    <a:p>
                      <a:pPr algn="r" fontAlgn="b"/>
                      <a:r>
                        <a:rPr lang="da-DK" sz="900" u="none" strike="noStrike">
                          <a:effectLst/>
                        </a:rPr>
                        <a:t>Budget 22</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Afvigelse i alt</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indtægtsdeling</a:t>
                      </a:r>
                      <a:endParaRPr lang="da-DK" sz="900" b="1" i="0" u="none" strike="noStrike">
                        <a:solidFill>
                          <a:srgbClr val="000000"/>
                        </a:solidFill>
                        <a:effectLst/>
                        <a:latin typeface="Calibri" panose="020F0502020204030204" pitchFamily="34" charset="0"/>
                      </a:endParaRPr>
                    </a:p>
                  </a:txBody>
                  <a:tcPr marL="8048" marR="8048" marT="8048" marB="0" anchor="b"/>
                </a:tc>
                <a:tc>
                  <a:txBody>
                    <a:bodyPr/>
                    <a:lstStyle/>
                    <a:p>
                      <a:pPr algn="r" fontAlgn="b"/>
                      <a:r>
                        <a:rPr lang="da-DK" sz="900" u="none" strike="noStrike">
                          <a:effectLst/>
                        </a:rPr>
                        <a:t>Corona-effekt 2022</a:t>
                      </a:r>
                      <a:endParaRPr lang="da-DK" sz="900" b="1" i="0" u="none" strike="noStrike">
                        <a:solidFill>
                          <a:srgbClr val="000000"/>
                        </a:solidFill>
                        <a:effectLst/>
                        <a:latin typeface="Calibri" panose="020F0502020204030204" pitchFamily="34" charset="0"/>
                      </a:endParaRPr>
                    </a:p>
                  </a:txBody>
                  <a:tcPr marL="8048" marR="8048" marT="8048" marB="0" anchor="b"/>
                </a:tc>
                <a:extLst>
                  <a:ext uri="{0D108BD9-81ED-4DB2-BD59-A6C34878D82A}">
                    <a16:rowId xmlns:a16="http://schemas.microsoft.com/office/drawing/2014/main" val="1160687136"/>
                  </a:ext>
                </a:extLst>
              </a:tr>
              <a:tr h="331842">
                <a:tc>
                  <a:txBody>
                    <a:bodyPr/>
                    <a:lstStyle/>
                    <a:p>
                      <a:pPr algn="l" fontAlgn="b"/>
                      <a:r>
                        <a:rPr lang="da-DK" sz="800" u="none" strike="noStrike">
                          <a:effectLst/>
                        </a:rPr>
                        <a:t> Herning Kommune </a:t>
                      </a:r>
                      <a:endParaRPr lang="da-DK" sz="800" b="0" i="0" u="none" strike="noStrike">
                        <a:solidFill>
                          <a:srgbClr val="000000"/>
                        </a:solidFill>
                        <a:effectLst/>
                        <a:latin typeface="Verdana" panose="020B0604030504040204" pitchFamily="34" charset="0"/>
                      </a:endParaRPr>
                    </a:p>
                  </a:txBody>
                  <a:tcPr marL="8048" marR="8048" marT="8048" marB="0" anchor="b"/>
                </a:tc>
                <a:tc>
                  <a:txBody>
                    <a:bodyPr/>
                    <a:lstStyle/>
                    <a:p>
                      <a:pPr algn="l" fontAlgn="b"/>
                      <a:r>
                        <a:rPr lang="da-DK" sz="800" u="none" strike="noStrike">
                          <a:effectLst/>
                        </a:rPr>
                        <a:t>            13.146.000 </a:t>
                      </a:r>
                      <a:endParaRPr lang="da-DK" sz="800" b="0" i="0" u="none" strike="noStrike">
                        <a:solidFill>
                          <a:srgbClr val="000000"/>
                        </a:solidFill>
                        <a:effectLst/>
                        <a:latin typeface="Verdana" panose="020B0604030504040204" pitchFamily="34" charset="0"/>
                      </a:endParaRPr>
                    </a:p>
                  </a:txBody>
                  <a:tcPr marL="8048" marR="8048" marT="8048" marB="0" anchor="b"/>
                </a:tc>
                <a:tc>
                  <a:txBody>
                    <a:bodyPr/>
                    <a:lstStyle/>
                    <a:p>
                      <a:pPr algn="l" fontAlgn="b"/>
                      <a:r>
                        <a:rPr lang="da-DK" sz="800" u="none" strike="noStrike">
                          <a:effectLst/>
                        </a:rPr>
                        <a:t>            11.500.000 </a:t>
                      </a:r>
                      <a:endParaRPr lang="da-DK" sz="800" b="0" i="0" u="none" strike="noStrike">
                        <a:solidFill>
                          <a:srgbClr val="000000"/>
                        </a:solidFill>
                        <a:effectLst/>
                        <a:latin typeface="Verdana" panose="020B0604030504040204" pitchFamily="34" charset="0"/>
                      </a:endParaRPr>
                    </a:p>
                  </a:txBody>
                  <a:tcPr marL="8048" marR="8048" marT="8048" marB="0" anchor="b"/>
                </a:tc>
                <a:tc>
                  <a:txBody>
                    <a:bodyPr/>
                    <a:lstStyle/>
                    <a:p>
                      <a:pPr algn="l" fontAlgn="b"/>
                      <a:r>
                        <a:rPr lang="da-DK" sz="800" u="none" strike="noStrike">
                          <a:effectLst/>
                        </a:rPr>
                        <a:t>-            1.646.000 </a:t>
                      </a:r>
                      <a:endParaRPr lang="da-DK" sz="800" b="0" i="0" u="none" strike="noStrike">
                        <a:solidFill>
                          <a:srgbClr val="000000"/>
                        </a:solidFill>
                        <a:effectLst/>
                        <a:latin typeface="Verdana" panose="020B0604030504040204" pitchFamily="34" charset="0"/>
                      </a:endParaRPr>
                    </a:p>
                  </a:txBody>
                  <a:tcPr marL="8048" marR="8048" marT="8048" marB="0" anchor="b"/>
                </a:tc>
                <a:tc>
                  <a:txBody>
                    <a:bodyPr/>
                    <a:lstStyle/>
                    <a:p>
                      <a:pPr algn="l" fontAlgn="b"/>
                      <a:r>
                        <a:rPr lang="da-DK" sz="800" u="none" strike="noStrike">
                          <a:effectLst/>
                        </a:rPr>
                        <a:t>-            1.000.000 </a:t>
                      </a:r>
                      <a:endParaRPr lang="da-DK" sz="800" b="0" i="0" u="none" strike="noStrike">
                        <a:solidFill>
                          <a:srgbClr val="000000"/>
                        </a:solidFill>
                        <a:effectLst/>
                        <a:latin typeface="Verdana" panose="020B0604030504040204" pitchFamily="34" charset="0"/>
                      </a:endParaRPr>
                    </a:p>
                  </a:txBody>
                  <a:tcPr marL="8048" marR="8048" marT="8048" marB="0" anchor="b"/>
                </a:tc>
                <a:tc>
                  <a:txBody>
                    <a:bodyPr/>
                    <a:lstStyle/>
                    <a:p>
                      <a:pPr algn="l" fontAlgn="b"/>
                      <a:r>
                        <a:rPr lang="da-DK" sz="800" u="none" strike="noStrike" dirty="0">
                          <a:effectLst/>
                        </a:rPr>
                        <a:t>-              646.000 </a:t>
                      </a:r>
                      <a:endParaRPr lang="da-DK" sz="800" b="0" i="0" u="none" strike="noStrike" dirty="0">
                        <a:solidFill>
                          <a:srgbClr val="000000"/>
                        </a:solidFill>
                        <a:effectLst/>
                        <a:latin typeface="Verdana" panose="020B0604030504040204" pitchFamily="34" charset="0"/>
                      </a:endParaRPr>
                    </a:p>
                  </a:txBody>
                  <a:tcPr marL="8048" marR="8048" marT="8048" marB="0" anchor="b"/>
                </a:tc>
                <a:extLst>
                  <a:ext uri="{0D108BD9-81ED-4DB2-BD59-A6C34878D82A}">
                    <a16:rowId xmlns:a16="http://schemas.microsoft.com/office/drawing/2014/main" val="2460507199"/>
                  </a:ext>
                </a:extLst>
              </a:tr>
            </a:tbl>
          </a:graphicData>
        </a:graphic>
      </p:graphicFrame>
    </p:spTree>
    <p:extLst>
      <p:ext uri="{BB962C8B-B14F-4D97-AF65-F5344CB8AC3E}">
        <p14:creationId xmlns:p14="http://schemas.microsoft.com/office/powerpoint/2010/main" val="35316067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628650" y="692458"/>
            <a:ext cx="7781925" cy="3409025"/>
          </a:xfrm>
          <a:prstGeom prst="rect">
            <a:avLst/>
          </a:prstGeom>
        </p:spPr>
        <p:txBody>
          <a:bodyPr/>
          <a:lstStyle/>
          <a:p>
            <a:pPr marL="0" indent="0">
              <a:buNone/>
            </a:pPr>
            <a:r>
              <a:rPr lang="da-DK" sz="1600" b="1" dirty="0"/>
              <a:t>Overslagsår</a:t>
            </a:r>
          </a:p>
          <a:p>
            <a:pPr marL="0" indent="0">
              <a:buNone/>
            </a:pPr>
            <a:endParaRPr lang="da-DK" sz="1600" b="1" dirty="0"/>
          </a:p>
          <a:p>
            <a:pPr marL="0" indent="0">
              <a:buNone/>
            </a:pPr>
            <a:r>
              <a:rPr lang="da-DK" sz="1600" b="1" dirty="0"/>
              <a:t>2023: 7,5 % Coronaeffekt – 75 % indførelse af ny indtægtsdeling</a:t>
            </a:r>
          </a:p>
          <a:p>
            <a:pPr marL="0" indent="0">
              <a:buNone/>
            </a:pPr>
            <a:endParaRPr lang="da-DK" sz="1600" b="1" dirty="0"/>
          </a:p>
          <a:p>
            <a:pPr marL="0" indent="0">
              <a:buNone/>
            </a:pPr>
            <a:r>
              <a:rPr lang="da-DK" sz="1600" b="1" dirty="0"/>
              <a:t>2024: 2,5 % Coronaeffekt – 100 % indførelse af ny indtægtsdeling</a:t>
            </a:r>
          </a:p>
          <a:p>
            <a:pPr marL="0" indent="0">
              <a:buNone/>
            </a:pPr>
            <a:endParaRPr lang="da-DK" sz="1600" b="1" dirty="0"/>
          </a:p>
          <a:p>
            <a:pPr marL="0" indent="0">
              <a:buNone/>
            </a:pPr>
            <a:r>
              <a:rPr lang="da-DK" sz="1600" b="1" dirty="0"/>
              <a:t>2025: 0 % Coronaeffekt – 100 % indførelse af ny indtægtsdeling</a:t>
            </a:r>
          </a:p>
          <a:p>
            <a:pPr marL="0" indent="0">
              <a:buNone/>
            </a:pPr>
            <a:endParaRPr lang="da-DK" sz="1600" b="1" dirty="0"/>
          </a:p>
        </p:txBody>
      </p:sp>
    </p:spTree>
    <p:extLst>
      <p:ext uri="{BB962C8B-B14F-4D97-AF65-F5344CB8AC3E}">
        <p14:creationId xmlns:p14="http://schemas.microsoft.com/office/powerpoint/2010/main" val="23247331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539873" y="772359"/>
            <a:ext cx="7781925" cy="365126"/>
          </a:xfrm>
          <a:prstGeom prst="rect">
            <a:avLst/>
          </a:prstGeom>
        </p:spPr>
        <p:txBody>
          <a:bodyPr/>
          <a:lstStyle/>
          <a:p>
            <a:pPr marL="0" indent="0">
              <a:buNone/>
            </a:pPr>
            <a:r>
              <a:rPr lang="da-DK" sz="1600" b="1" dirty="0"/>
              <a:t>Ny indtægtsdeling 2020 - Anvendes kun til budgetformål.</a:t>
            </a:r>
          </a:p>
          <a:p>
            <a:pPr marL="0" indent="0">
              <a:buNone/>
            </a:pPr>
            <a:endParaRPr lang="da-DK" sz="1600" b="1" dirty="0"/>
          </a:p>
        </p:txBody>
      </p:sp>
      <p:pic>
        <p:nvPicPr>
          <p:cNvPr id="5" name="Billede 4">
            <a:extLst>
              <a:ext uri="{FF2B5EF4-FFF2-40B4-BE49-F238E27FC236}">
                <a16:creationId xmlns:a16="http://schemas.microsoft.com/office/drawing/2014/main" id="{F2A91448-7667-45FA-B2EA-720DEE21D0E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39873" y="1196265"/>
            <a:ext cx="7572652" cy="5018103"/>
          </a:xfrm>
          <a:prstGeom prst="rect">
            <a:avLst/>
          </a:prstGeom>
          <a:noFill/>
          <a:ln>
            <a:noFill/>
          </a:ln>
        </p:spPr>
      </p:pic>
    </p:spTree>
    <p:extLst>
      <p:ext uri="{BB962C8B-B14F-4D97-AF65-F5344CB8AC3E}">
        <p14:creationId xmlns:p14="http://schemas.microsoft.com/office/powerpoint/2010/main" val="20072486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530995" y="560526"/>
            <a:ext cx="7781925" cy="365126"/>
          </a:xfrm>
          <a:prstGeom prst="rect">
            <a:avLst/>
          </a:prstGeom>
        </p:spPr>
        <p:txBody>
          <a:bodyPr/>
          <a:lstStyle/>
          <a:p>
            <a:pPr marL="0" indent="0">
              <a:buNone/>
            </a:pPr>
            <a:r>
              <a:rPr lang="da-DK" sz="1600" b="1" dirty="0"/>
              <a:t>Ny indtægtsdeling – Ruteøkonomi (eksempel)</a:t>
            </a:r>
          </a:p>
        </p:txBody>
      </p:sp>
      <p:pic>
        <p:nvPicPr>
          <p:cNvPr id="5" name="Billede 4">
            <a:extLst>
              <a:ext uri="{FF2B5EF4-FFF2-40B4-BE49-F238E27FC236}">
                <a16:creationId xmlns:a16="http://schemas.microsoft.com/office/drawing/2014/main" id="{A869FA45-FE3B-4607-B99A-3B52F3E06E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965143" y="1065320"/>
            <a:ext cx="3098306" cy="4669655"/>
          </a:xfrm>
          <a:prstGeom prst="rect">
            <a:avLst/>
          </a:prstGeom>
          <a:noFill/>
          <a:ln>
            <a:noFill/>
          </a:ln>
        </p:spPr>
      </p:pic>
    </p:spTree>
    <p:extLst>
      <p:ext uri="{BB962C8B-B14F-4D97-AF65-F5344CB8AC3E}">
        <p14:creationId xmlns:p14="http://schemas.microsoft.com/office/powerpoint/2010/main" val="4945851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522118" y="745724"/>
            <a:ext cx="7781925" cy="3497802"/>
          </a:xfrm>
          <a:prstGeom prst="rect">
            <a:avLst/>
          </a:prstGeom>
        </p:spPr>
        <p:txBody>
          <a:bodyPr/>
          <a:lstStyle/>
          <a:p>
            <a:pPr marL="0" indent="0">
              <a:buNone/>
            </a:pPr>
            <a:r>
              <a:rPr lang="da-DK" sz="1600" b="1" dirty="0"/>
              <a:t>Takster</a:t>
            </a:r>
          </a:p>
          <a:p>
            <a:pPr marL="0" indent="0">
              <a:buNone/>
            </a:pPr>
            <a:endParaRPr lang="da-DK" sz="1600" b="1" dirty="0"/>
          </a:p>
          <a:p>
            <a:pPr marL="0" indent="0">
              <a:buNone/>
            </a:pPr>
            <a:r>
              <a:rPr lang="da-DK" sz="1600" b="1" dirty="0"/>
              <a:t>Ingen takststigning i 2022 – takststigningsloftet er fastlagt af staten til 0,0 %</a:t>
            </a:r>
          </a:p>
          <a:p>
            <a:pPr marL="0" indent="0">
              <a:buNone/>
            </a:pPr>
            <a:endParaRPr lang="da-DK" sz="1600" b="1" dirty="0"/>
          </a:p>
        </p:txBody>
      </p:sp>
    </p:spTree>
    <p:extLst>
      <p:ext uri="{BB962C8B-B14F-4D97-AF65-F5344CB8AC3E}">
        <p14:creationId xmlns:p14="http://schemas.microsoft.com/office/powerpoint/2010/main" val="3062585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57200" y="1697278"/>
            <a:ext cx="8149730" cy="1143000"/>
          </a:xfrm>
        </p:spPr>
        <p:txBody>
          <a:bodyPr/>
          <a:lstStyle/>
          <a:p>
            <a:pPr algn="ctr">
              <a:lnSpc>
                <a:spcPts val="8500"/>
              </a:lnSpc>
            </a:pPr>
            <a:r>
              <a:rPr lang="da-DK" sz="7200" dirty="0"/>
              <a:t>Spørgsmål</a:t>
            </a:r>
            <a:br>
              <a:rPr lang="da-DK" sz="8500" dirty="0"/>
            </a:br>
            <a:r>
              <a:rPr lang="da-DK" sz="8500"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14-06-2021</a:t>
            </a:fld>
            <a:endParaRPr lang="da-DK" dirty="0">
              <a:solidFill>
                <a:prstClr val="white"/>
              </a:solidFill>
            </a:endParaRPr>
          </a:p>
        </p:txBody>
      </p:sp>
    </p:spTree>
    <p:extLst>
      <p:ext uri="{BB962C8B-B14F-4D97-AF65-F5344CB8AC3E}">
        <p14:creationId xmlns:p14="http://schemas.microsoft.com/office/powerpoint/2010/main" val="1014097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boks 5"/>
          <p:cNvSpPr txBox="1"/>
          <p:nvPr/>
        </p:nvSpPr>
        <p:spPr>
          <a:xfrm>
            <a:off x="683568" y="1630257"/>
            <a:ext cx="7488832" cy="1200329"/>
          </a:xfrm>
          <a:prstGeom prst="rect">
            <a:avLst/>
          </a:prstGeom>
          <a:noFill/>
        </p:spPr>
        <p:txBody>
          <a:bodyPr wrap="square" rtlCol="0">
            <a:spAutoFit/>
          </a:bodyPr>
          <a:lstStyle/>
          <a:p>
            <a:pPr marL="285750" indent="-285750" defTabSz="914400">
              <a:buFontTx/>
              <a:buChar char="-"/>
            </a:pPr>
            <a:endParaRPr lang="da-DK" dirty="0">
              <a:solidFill>
                <a:prstClr val="black"/>
              </a:solidFill>
            </a:endParaRPr>
          </a:p>
          <a:p>
            <a:pPr defTabSz="914400"/>
            <a:endParaRPr lang="da-DK" dirty="0">
              <a:solidFill>
                <a:prstClr val="black"/>
              </a:solidFill>
            </a:endParaRPr>
          </a:p>
          <a:p>
            <a:pPr defTabSz="914400"/>
            <a:endParaRPr lang="da-DK" dirty="0">
              <a:solidFill>
                <a:prstClr val="black"/>
              </a:solidFill>
            </a:endParaRPr>
          </a:p>
          <a:p>
            <a:pPr marL="285750" indent="-285750" defTabSz="914400">
              <a:buFontTx/>
              <a:buChar char="-"/>
            </a:pPr>
            <a:endParaRPr lang="da-DK" dirty="0">
              <a:solidFill>
                <a:prstClr val="black"/>
              </a:solidFill>
            </a:endParaRPr>
          </a:p>
        </p:txBody>
      </p:sp>
      <p:sp>
        <p:nvSpPr>
          <p:cNvPr id="2" name="Titel 1"/>
          <p:cNvSpPr>
            <a:spLocks noGrp="1"/>
          </p:cNvSpPr>
          <p:nvPr>
            <p:ph type="title"/>
          </p:nvPr>
        </p:nvSpPr>
        <p:spPr>
          <a:xfrm>
            <a:off x="571500" y="1222129"/>
            <a:ext cx="8024813" cy="1008292"/>
          </a:xfrm>
        </p:spPr>
        <p:txBody>
          <a:bodyPr>
            <a:normAutofit/>
          </a:bodyPr>
          <a:lstStyle/>
          <a:p>
            <a:r>
              <a:rPr lang="da-DK" sz="2200" dirty="0"/>
              <a:t>Indholdsfortegnelse</a:t>
            </a:r>
          </a:p>
        </p:txBody>
      </p:sp>
      <p:sp>
        <p:nvSpPr>
          <p:cNvPr id="5" name="Pladsholder til diasnummer 4"/>
          <p:cNvSpPr>
            <a:spLocks noGrp="1"/>
          </p:cNvSpPr>
          <p:nvPr>
            <p:ph type="sldNum" sz="quarter" idx="4"/>
          </p:nvPr>
        </p:nvSpPr>
        <p:spPr/>
        <p:txBody>
          <a:bodyPr/>
          <a:lstStyle/>
          <a:p>
            <a:fld id="{B0CE7F35-4014-474E-AE9C-B50E9883F264}" type="slidenum">
              <a:rPr lang="da-DK" smtClean="0">
                <a:solidFill>
                  <a:prstClr val="black">
                    <a:tint val="75000"/>
                  </a:prstClr>
                </a:solidFill>
              </a:rPr>
              <a:pPr/>
              <a:t>4</a:t>
            </a:fld>
            <a:endParaRPr lang="da-DK" dirty="0">
              <a:solidFill>
                <a:prstClr val="black">
                  <a:tint val="75000"/>
                </a:prstClr>
              </a:solidFill>
            </a:endParaRPr>
          </a:p>
        </p:txBody>
      </p:sp>
      <p:sp>
        <p:nvSpPr>
          <p:cNvPr id="12" name="Tekstboks 11"/>
          <p:cNvSpPr txBox="1"/>
          <p:nvPr/>
        </p:nvSpPr>
        <p:spPr>
          <a:xfrm>
            <a:off x="571500" y="1768755"/>
            <a:ext cx="7488832" cy="2308324"/>
          </a:xfrm>
          <a:prstGeom prst="rect">
            <a:avLst/>
          </a:prstGeom>
          <a:noFill/>
        </p:spPr>
        <p:txBody>
          <a:bodyPr wrap="square" rtlCol="0">
            <a:spAutoFit/>
          </a:bodyPr>
          <a:lstStyle/>
          <a:p>
            <a:pPr marL="285750" indent="-285750" defTabSz="914400">
              <a:buFontTx/>
              <a:buChar char="-"/>
            </a:pPr>
            <a:endParaRPr lang="da-DK" dirty="0">
              <a:solidFill>
                <a:prstClr val="black"/>
              </a:solidFill>
            </a:endParaRPr>
          </a:p>
          <a:p>
            <a:pPr marL="285750" indent="-285750" defTabSz="914400">
              <a:buFontTx/>
              <a:buChar char="-"/>
            </a:pPr>
            <a:endParaRPr lang="da-DK" dirty="0">
              <a:solidFill>
                <a:prstClr val="black"/>
              </a:solidFill>
            </a:endParaRPr>
          </a:p>
          <a:p>
            <a:pPr marL="342900" indent="-342900" defTabSz="914400">
              <a:buAutoNum type="arabicPeriod"/>
            </a:pPr>
            <a:r>
              <a:rPr lang="da-DK">
                <a:solidFill>
                  <a:prstClr val="black"/>
                </a:solidFill>
              </a:rPr>
              <a:t>Trafikselskab</a:t>
            </a:r>
            <a:endParaRPr lang="da-DK" dirty="0">
              <a:solidFill>
                <a:prstClr val="black"/>
              </a:solidFill>
            </a:endParaRPr>
          </a:p>
          <a:p>
            <a:pPr marL="342900" indent="-342900" defTabSz="914400">
              <a:buAutoNum type="arabicPeriod"/>
            </a:pPr>
            <a:r>
              <a:rPr lang="da-DK" dirty="0">
                <a:solidFill>
                  <a:prstClr val="black"/>
                </a:solidFill>
              </a:rPr>
              <a:t>Udgifter</a:t>
            </a:r>
          </a:p>
          <a:p>
            <a:pPr marL="342900" indent="-342900" defTabSz="914400">
              <a:buAutoNum type="arabicPeriod"/>
            </a:pPr>
            <a:r>
              <a:rPr lang="da-DK" dirty="0">
                <a:solidFill>
                  <a:prstClr val="black"/>
                </a:solidFill>
              </a:rPr>
              <a:t>Flextrafik</a:t>
            </a:r>
          </a:p>
          <a:p>
            <a:pPr marL="342900" indent="-342900" defTabSz="914400">
              <a:buAutoNum type="arabicPeriod"/>
            </a:pPr>
            <a:r>
              <a:rPr lang="da-DK" dirty="0">
                <a:solidFill>
                  <a:prstClr val="black"/>
                </a:solidFill>
              </a:rPr>
              <a:t>Indtægter</a:t>
            </a:r>
          </a:p>
          <a:p>
            <a:pPr marL="342900" indent="-342900" defTabSz="914400">
              <a:buAutoNum type="arabicPeriod"/>
            </a:pPr>
            <a:r>
              <a:rPr lang="da-DK" dirty="0">
                <a:solidFill>
                  <a:prstClr val="black"/>
                </a:solidFill>
              </a:rPr>
              <a:t>Spørgsmål</a:t>
            </a:r>
          </a:p>
          <a:p>
            <a:pPr marL="342900" indent="-342900" defTabSz="914400">
              <a:buAutoNum type="arabicPeriod"/>
            </a:pPr>
            <a:endParaRPr lang="da-DK" dirty="0">
              <a:solidFill>
                <a:prstClr val="black"/>
              </a:solidFill>
            </a:endParaRPr>
          </a:p>
        </p:txBody>
      </p:sp>
    </p:spTree>
    <p:extLst>
      <p:ext uri="{BB962C8B-B14F-4D97-AF65-F5344CB8AC3E}">
        <p14:creationId xmlns:p14="http://schemas.microsoft.com/office/powerpoint/2010/main" val="47957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57200" y="1697278"/>
            <a:ext cx="8149730" cy="1143000"/>
          </a:xfrm>
        </p:spPr>
        <p:txBody>
          <a:bodyPr/>
          <a:lstStyle/>
          <a:p>
            <a:pPr algn="ctr">
              <a:lnSpc>
                <a:spcPts val="8500"/>
              </a:lnSpc>
            </a:pPr>
            <a:r>
              <a:rPr lang="da-DK" sz="7200" dirty="0"/>
              <a:t>Trafikselskab</a:t>
            </a:r>
            <a:br>
              <a:rPr lang="da-DK" sz="8500" dirty="0"/>
            </a:br>
            <a:r>
              <a:rPr lang="da-DK" sz="8500" dirty="0">
                <a:solidFill>
                  <a:schemeClr val="accent4"/>
                </a:solidFill>
              </a:rPr>
              <a:t>	</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14-06-2021</a:t>
            </a:fld>
            <a:endParaRPr lang="da-DK" dirty="0">
              <a:solidFill>
                <a:prstClr val="white"/>
              </a:solidFill>
            </a:endParaRPr>
          </a:p>
        </p:txBody>
      </p:sp>
    </p:spTree>
    <p:extLst>
      <p:ext uri="{BB962C8B-B14F-4D97-AF65-F5344CB8AC3E}">
        <p14:creationId xmlns:p14="http://schemas.microsoft.com/office/powerpoint/2010/main" val="1480862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752474"/>
            <a:ext cx="7291387" cy="5181601"/>
          </a:xfrm>
          <a:prstGeom prst="rect">
            <a:avLst/>
          </a:prstGeom>
        </p:spPr>
        <p:txBody>
          <a:bodyPr/>
          <a:lstStyle/>
          <a:p>
            <a:pPr marL="0" indent="0">
              <a:buNone/>
            </a:pPr>
            <a:r>
              <a:rPr lang="da-DK" sz="1800" b="1" dirty="0"/>
              <a:t>Regnskab 2020</a:t>
            </a:r>
          </a:p>
          <a:p>
            <a:r>
              <a:rPr lang="da-DK" sz="1800" dirty="0"/>
              <a:t>Budget 2020 på 120,4 mio. kr. for </a:t>
            </a:r>
            <a:r>
              <a:rPr lang="da-DK" sz="1800" dirty="0" err="1"/>
              <a:t>busadm</a:t>
            </a:r>
            <a:r>
              <a:rPr lang="da-DK" sz="1800" dirty="0"/>
              <a:t>. &amp; </a:t>
            </a:r>
            <a:r>
              <a:rPr lang="da-DK" sz="1800" dirty="0" err="1"/>
              <a:t>handicapadm</a:t>
            </a:r>
            <a:r>
              <a:rPr lang="da-DK" sz="1800" dirty="0"/>
              <a:t>. </a:t>
            </a:r>
          </a:p>
          <a:p>
            <a:pPr lvl="1">
              <a:buFont typeface="Arial" panose="020B0604020202020204" pitchFamily="34" charset="0"/>
              <a:buChar char="•"/>
            </a:pPr>
            <a:r>
              <a:rPr lang="da-DK" sz="1400" dirty="0"/>
              <a:t>Samlet forbrug 103,3 mio. kr. </a:t>
            </a:r>
          </a:p>
          <a:p>
            <a:pPr lvl="1">
              <a:buFont typeface="Arial" panose="020B0604020202020204" pitchFamily="34" charset="0"/>
              <a:buChar char="•"/>
            </a:pPr>
            <a:r>
              <a:rPr lang="da-DK" sz="1400" dirty="0" err="1"/>
              <a:t>Mindreforbrug</a:t>
            </a:r>
            <a:r>
              <a:rPr lang="da-DK" sz="1400" dirty="0"/>
              <a:t> på 21,0 mio. kr. inkl. udviklingsprojekter videreføres til 2021 og anvendes til:</a:t>
            </a:r>
          </a:p>
          <a:p>
            <a:pPr lvl="2">
              <a:buFont typeface="Arial" panose="020B0604020202020204" pitchFamily="34" charset="0"/>
              <a:buChar char="•"/>
            </a:pPr>
            <a:r>
              <a:rPr lang="da-DK" sz="1400" dirty="0"/>
              <a:t>Publikumsfaciliteter</a:t>
            </a:r>
          </a:p>
          <a:p>
            <a:pPr lvl="2">
              <a:buFont typeface="Arial" panose="020B0604020202020204" pitchFamily="34" charset="0"/>
              <a:buChar char="•"/>
            </a:pPr>
            <a:r>
              <a:rPr lang="da-DK" sz="1400" dirty="0"/>
              <a:t>Udviklingspakke app – Ny leverandør</a:t>
            </a:r>
          </a:p>
          <a:p>
            <a:pPr lvl="2">
              <a:buFont typeface="Arial" panose="020B0604020202020204" pitchFamily="34" charset="0"/>
              <a:buChar char="•"/>
            </a:pPr>
            <a:r>
              <a:rPr lang="da-DK" sz="1400" dirty="0"/>
              <a:t>Markedsføring post </a:t>
            </a:r>
            <a:r>
              <a:rPr lang="da-DK" sz="1400" dirty="0" err="1"/>
              <a:t>corona</a:t>
            </a:r>
            <a:endParaRPr lang="da-DK" sz="1400" dirty="0"/>
          </a:p>
          <a:p>
            <a:pPr lvl="2">
              <a:buFont typeface="Arial" panose="020B0604020202020204" pitchFamily="34" charset="0"/>
              <a:buChar char="•"/>
            </a:pPr>
            <a:r>
              <a:rPr lang="da-DK" sz="1400" dirty="0"/>
              <a:t>Pendler 20 </a:t>
            </a:r>
          </a:p>
          <a:p>
            <a:pPr lvl="2">
              <a:buFont typeface="Arial" panose="020B0604020202020204" pitchFamily="34" charset="0"/>
              <a:buChar char="•"/>
            </a:pPr>
            <a:r>
              <a:rPr lang="da-DK" sz="1400" dirty="0"/>
              <a:t>Allerede igangværende udviklingsprojekter</a:t>
            </a:r>
          </a:p>
          <a:p>
            <a:pPr lvl="2">
              <a:buFont typeface="Arial" panose="020B0604020202020204" pitchFamily="34" charset="0"/>
              <a:buChar char="•"/>
            </a:pPr>
            <a:r>
              <a:rPr lang="da-DK" sz="1400" dirty="0"/>
              <a:t>Fortsat udvikling af kundevenlige løsninger samt generel budgetværn</a:t>
            </a:r>
          </a:p>
          <a:p>
            <a:pPr marL="914400" lvl="2" indent="0">
              <a:buNone/>
            </a:pPr>
            <a:r>
              <a:rPr lang="da-DK" sz="1400" dirty="0"/>
              <a:t>	</a:t>
            </a:r>
          </a:p>
          <a:p>
            <a:pPr lvl="1">
              <a:buFont typeface="Arial" panose="020B0604020202020204" pitchFamily="34" charset="0"/>
              <a:buChar char="•"/>
            </a:pPr>
            <a:r>
              <a:rPr lang="da-DK" sz="1400" dirty="0"/>
              <a:t>Administrationsudgifter udgjorde 3,5 %</a:t>
            </a:r>
          </a:p>
          <a:p>
            <a:pPr lvl="1">
              <a:buFont typeface="Arial" panose="020B0604020202020204" pitchFamily="34" charset="0"/>
              <a:buChar char="•"/>
            </a:pPr>
            <a:endParaRPr lang="da-DK" sz="1400" dirty="0"/>
          </a:p>
          <a:p>
            <a:pPr lvl="1">
              <a:buFont typeface="Arial" panose="020B0604020202020204" pitchFamily="34" charset="0"/>
              <a:buChar char="•"/>
            </a:pPr>
            <a:endParaRPr lang="da-DK" sz="1400" dirty="0"/>
          </a:p>
        </p:txBody>
      </p:sp>
      <p:pic>
        <p:nvPicPr>
          <p:cNvPr id="3" name="Billede 2">
            <a:extLst>
              <a:ext uri="{FF2B5EF4-FFF2-40B4-BE49-F238E27FC236}">
                <a16:creationId xmlns:a16="http://schemas.microsoft.com/office/drawing/2014/main" id="{A1EB8CCA-27A1-40DF-9559-9430DCA3C220}"/>
              </a:ext>
            </a:extLst>
          </p:cNvPr>
          <p:cNvPicPr>
            <a:picLocks noChangeAspect="1"/>
          </p:cNvPicPr>
          <p:nvPr/>
        </p:nvPicPr>
        <p:blipFill>
          <a:blip r:embed="rId2"/>
          <a:stretch>
            <a:fillRect/>
          </a:stretch>
        </p:blipFill>
        <p:spPr>
          <a:xfrm>
            <a:off x="1959637" y="4364817"/>
            <a:ext cx="5224725" cy="1871634"/>
          </a:xfrm>
          <a:prstGeom prst="rect">
            <a:avLst/>
          </a:prstGeom>
        </p:spPr>
      </p:pic>
    </p:spTree>
    <p:extLst>
      <p:ext uri="{BB962C8B-B14F-4D97-AF65-F5344CB8AC3E}">
        <p14:creationId xmlns:p14="http://schemas.microsoft.com/office/powerpoint/2010/main" val="276595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solidFill>
                  <a:prstClr val="black">
                    <a:tint val="75000"/>
                  </a:prstClr>
                </a:solidFill>
              </a:rPr>
              <a:pPr/>
              <a:t>14-06-2021</a:t>
            </a:fld>
            <a:endParaRPr lang="da-DK" dirty="0">
              <a:solidFill>
                <a:prstClr val="black">
                  <a:tint val="75000"/>
                </a:prstClr>
              </a:solidFill>
            </a:endParaRPr>
          </a:p>
        </p:txBody>
      </p:sp>
      <p:sp>
        <p:nvSpPr>
          <p:cNvPr id="54" name="Pladsholder til tekst 53"/>
          <p:cNvSpPr>
            <a:spLocks noGrp="1"/>
          </p:cNvSpPr>
          <p:nvPr>
            <p:ph type="body" sz="quarter" idx="4294967295"/>
          </p:nvPr>
        </p:nvSpPr>
        <p:spPr>
          <a:xfrm>
            <a:off x="1119188" y="752474"/>
            <a:ext cx="7291387" cy="5181601"/>
          </a:xfrm>
          <a:prstGeom prst="rect">
            <a:avLst/>
          </a:prstGeom>
        </p:spPr>
        <p:txBody>
          <a:bodyPr/>
          <a:lstStyle/>
          <a:p>
            <a:pPr marL="0" indent="0">
              <a:buNone/>
            </a:pPr>
            <a:r>
              <a:rPr lang="da-DK" sz="1800" b="1" dirty="0"/>
              <a:t>Budget 2022</a:t>
            </a:r>
          </a:p>
          <a:p>
            <a:r>
              <a:rPr lang="da-DK" sz="1800" dirty="0"/>
              <a:t>Udgangspunkt – budget 2021</a:t>
            </a:r>
          </a:p>
          <a:p>
            <a:pPr lvl="1">
              <a:buFont typeface="Arial" panose="020B0604020202020204" pitchFamily="34" charset="0"/>
              <a:buChar char="•"/>
            </a:pPr>
            <a:r>
              <a:rPr lang="da-DK" sz="1400" dirty="0"/>
              <a:t>Fremskrivning af udgifter med KL’s pris og løn-skøn (2,1 %)	</a:t>
            </a:r>
          </a:p>
          <a:p>
            <a:pPr lvl="1">
              <a:buFont typeface="Arial" panose="020B0604020202020204" pitchFamily="34" charset="0"/>
              <a:buChar char="•"/>
            </a:pPr>
            <a:r>
              <a:rPr lang="da-DK" sz="1400" dirty="0"/>
              <a:t>Fratrukket færdiggjort ungeundersøgelse fra Regionens budget</a:t>
            </a:r>
          </a:p>
          <a:p>
            <a:pPr lvl="1">
              <a:buFont typeface="Arial" panose="020B0604020202020204" pitchFamily="34" charset="0"/>
              <a:buChar char="•"/>
            </a:pPr>
            <a:r>
              <a:rPr lang="da-DK" sz="1400" dirty="0"/>
              <a:t>Fratrukket tabte indtægter på Aarhus Rutebilstation</a:t>
            </a:r>
          </a:p>
          <a:p>
            <a:pPr lvl="1">
              <a:buFont typeface="Arial" panose="020B0604020202020204" pitchFamily="34" charset="0"/>
              <a:buChar char="•"/>
            </a:pPr>
            <a:r>
              <a:rPr lang="da-DK" sz="1400" dirty="0"/>
              <a:t>Gratis pensionistkort i Horsens Kommune</a:t>
            </a:r>
          </a:p>
          <a:p>
            <a:pPr lvl="1">
              <a:buFont typeface="Arial" panose="020B0604020202020204" pitchFamily="34" charset="0"/>
              <a:buChar char="•"/>
            </a:pPr>
            <a:r>
              <a:rPr lang="da-DK" sz="1400" dirty="0"/>
              <a:t>Levering af rabatruter rejseplanen for Favrskov Kommune</a:t>
            </a:r>
          </a:p>
          <a:p>
            <a:pPr lvl="1">
              <a:buFont typeface="Arial" panose="020B0604020202020204" pitchFamily="34" charset="0"/>
              <a:buChar char="•"/>
            </a:pPr>
            <a:r>
              <a:rPr lang="da-DK" sz="1400" dirty="0"/>
              <a:t>Ombygning af Aarhus Rutebilstation</a:t>
            </a:r>
          </a:p>
          <a:p>
            <a:pPr marL="457200" lvl="1" indent="0">
              <a:buNone/>
            </a:pPr>
            <a:endParaRPr lang="da-DK" sz="1400" dirty="0"/>
          </a:p>
          <a:p>
            <a:r>
              <a:rPr lang="da-DK" sz="1800" dirty="0"/>
              <a:t>Handicapadministration fordeles efter antal ture</a:t>
            </a:r>
          </a:p>
          <a:p>
            <a:r>
              <a:rPr lang="da-DK" sz="1800" dirty="0"/>
              <a:t>Busadministration fordeles hovedsageligt efter køreplantimer</a:t>
            </a:r>
          </a:p>
          <a:p>
            <a:pPr marL="0" indent="0">
              <a:buNone/>
            </a:pPr>
            <a:endParaRPr lang="da-DK" sz="1400" dirty="0"/>
          </a:p>
        </p:txBody>
      </p:sp>
      <p:pic>
        <p:nvPicPr>
          <p:cNvPr id="3" name="Billede 2">
            <a:extLst>
              <a:ext uri="{FF2B5EF4-FFF2-40B4-BE49-F238E27FC236}">
                <a16:creationId xmlns:a16="http://schemas.microsoft.com/office/drawing/2014/main" id="{5B5F8FC8-9978-4EAC-AE15-8AB25A436DDD}"/>
              </a:ext>
            </a:extLst>
          </p:cNvPr>
          <p:cNvPicPr>
            <a:picLocks noChangeAspect="1"/>
          </p:cNvPicPr>
          <p:nvPr/>
        </p:nvPicPr>
        <p:blipFill>
          <a:blip r:embed="rId2"/>
          <a:stretch>
            <a:fillRect/>
          </a:stretch>
        </p:blipFill>
        <p:spPr>
          <a:xfrm>
            <a:off x="991201" y="4108763"/>
            <a:ext cx="7303641" cy="1359526"/>
          </a:xfrm>
          <a:prstGeom prst="rect">
            <a:avLst/>
          </a:prstGeom>
        </p:spPr>
      </p:pic>
    </p:spTree>
    <p:extLst>
      <p:ext uri="{BB962C8B-B14F-4D97-AF65-F5344CB8AC3E}">
        <p14:creationId xmlns:p14="http://schemas.microsoft.com/office/powerpoint/2010/main" val="681938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dato 3"/>
          <p:cNvSpPr>
            <a:spLocks noGrp="1"/>
          </p:cNvSpPr>
          <p:nvPr>
            <p:ph type="dt" sz="half" idx="2"/>
          </p:nvPr>
        </p:nvSpPr>
        <p:spPr/>
        <p:txBody>
          <a:bodyPr/>
          <a:lstStyle/>
          <a:p>
            <a:fld id="{39DD9C5E-35D9-4CAD-8B57-911F1C72EE41}" type="datetime1">
              <a:rPr lang="da-DK" smtClean="0"/>
              <a:t>14-06-2021</a:t>
            </a:fld>
            <a:endParaRPr lang="da-DK" dirty="0"/>
          </a:p>
        </p:txBody>
      </p:sp>
      <p:sp>
        <p:nvSpPr>
          <p:cNvPr id="54" name="Pladsholder til tekst 53"/>
          <p:cNvSpPr>
            <a:spLocks noGrp="1"/>
          </p:cNvSpPr>
          <p:nvPr>
            <p:ph type="body" sz="quarter" idx="4294967295"/>
          </p:nvPr>
        </p:nvSpPr>
        <p:spPr>
          <a:xfrm>
            <a:off x="1119188" y="752474"/>
            <a:ext cx="7291387" cy="5181601"/>
          </a:xfrm>
          <a:prstGeom prst="rect">
            <a:avLst/>
          </a:prstGeom>
        </p:spPr>
        <p:txBody>
          <a:bodyPr/>
          <a:lstStyle/>
          <a:p>
            <a:pPr marL="457200" lvl="1" indent="0">
              <a:buNone/>
            </a:pPr>
            <a:r>
              <a:rPr lang="da-DK" sz="1400" b="1" dirty="0"/>
              <a:t>Budget 2022</a:t>
            </a:r>
          </a:p>
          <a:p>
            <a:pPr marL="457200" lvl="1" indent="0">
              <a:buNone/>
            </a:pPr>
            <a:endParaRPr lang="da-DK" sz="1400" dirty="0"/>
          </a:p>
          <a:p>
            <a:pPr marL="457200" lvl="1" indent="0">
              <a:buNone/>
            </a:pPr>
            <a:endParaRPr lang="da-DK" sz="1400" dirty="0"/>
          </a:p>
          <a:p>
            <a:pPr marL="457200" lvl="1" indent="0">
              <a:buNone/>
            </a:pPr>
            <a:endParaRPr lang="da-DK" sz="1400" dirty="0"/>
          </a:p>
          <a:p>
            <a:pPr marL="457200" lvl="1" indent="0">
              <a:buNone/>
            </a:pPr>
            <a:endParaRPr lang="da-DK" sz="1400" dirty="0"/>
          </a:p>
        </p:txBody>
      </p:sp>
      <p:graphicFrame>
        <p:nvGraphicFramePr>
          <p:cNvPr id="8" name="Tabel 7">
            <a:extLst>
              <a:ext uri="{FF2B5EF4-FFF2-40B4-BE49-F238E27FC236}">
                <a16:creationId xmlns:a16="http://schemas.microsoft.com/office/drawing/2014/main" id="{C414F2EF-7C09-4DF9-B4B1-4458E47B8E9A}"/>
              </a:ext>
            </a:extLst>
          </p:cNvPr>
          <p:cNvGraphicFramePr>
            <a:graphicFrameLocks noGrp="1"/>
          </p:cNvGraphicFramePr>
          <p:nvPr>
            <p:extLst>
              <p:ext uri="{D42A27DB-BD31-4B8C-83A1-F6EECF244321}">
                <p14:modId xmlns:p14="http://schemas.microsoft.com/office/powerpoint/2010/main" val="2614232314"/>
              </p:ext>
            </p:extLst>
          </p:nvPr>
        </p:nvGraphicFramePr>
        <p:xfrm>
          <a:off x="1119188" y="1617995"/>
          <a:ext cx="7015024" cy="2233643"/>
        </p:xfrm>
        <a:graphic>
          <a:graphicData uri="http://schemas.openxmlformats.org/drawingml/2006/table">
            <a:tbl>
              <a:tblPr/>
              <a:tblGrid>
                <a:gridCol w="2690445">
                  <a:extLst>
                    <a:ext uri="{9D8B030D-6E8A-4147-A177-3AD203B41FA5}">
                      <a16:colId xmlns:a16="http://schemas.microsoft.com/office/drawing/2014/main" val="1533378822"/>
                    </a:ext>
                  </a:extLst>
                </a:gridCol>
                <a:gridCol w="1267573">
                  <a:extLst>
                    <a:ext uri="{9D8B030D-6E8A-4147-A177-3AD203B41FA5}">
                      <a16:colId xmlns:a16="http://schemas.microsoft.com/office/drawing/2014/main" val="667290281"/>
                    </a:ext>
                  </a:extLst>
                </a:gridCol>
                <a:gridCol w="1019002">
                  <a:extLst>
                    <a:ext uri="{9D8B030D-6E8A-4147-A177-3AD203B41FA5}">
                      <a16:colId xmlns:a16="http://schemas.microsoft.com/office/drawing/2014/main" val="2304391610"/>
                    </a:ext>
                  </a:extLst>
                </a:gridCol>
                <a:gridCol w="1019002">
                  <a:extLst>
                    <a:ext uri="{9D8B030D-6E8A-4147-A177-3AD203B41FA5}">
                      <a16:colId xmlns:a16="http://schemas.microsoft.com/office/drawing/2014/main" val="1373556789"/>
                    </a:ext>
                  </a:extLst>
                </a:gridCol>
                <a:gridCol w="1019002">
                  <a:extLst>
                    <a:ext uri="{9D8B030D-6E8A-4147-A177-3AD203B41FA5}">
                      <a16:colId xmlns:a16="http://schemas.microsoft.com/office/drawing/2014/main" val="2496469423"/>
                    </a:ext>
                  </a:extLst>
                </a:gridCol>
              </a:tblGrid>
              <a:tr h="299581">
                <a:tc>
                  <a:txBody>
                    <a:bodyPr/>
                    <a:lstStyle/>
                    <a:p>
                      <a:pPr algn="l" fontAlgn="ctr"/>
                      <a:r>
                        <a:rPr lang="da-DK" sz="1100" b="1" i="0" u="none" strike="noStrike" dirty="0">
                          <a:solidFill>
                            <a:srgbClr val="FFFFFF"/>
                          </a:solidFill>
                          <a:effectLst/>
                          <a:latin typeface="Calibri" panose="020F0502020204030204" pitchFamily="34" charset="0"/>
                        </a:rPr>
                        <a:t>Trafikselskabet Netto budget 2022</a:t>
                      </a:r>
                    </a:p>
                  </a:txBody>
                  <a:tcPr marL="0" marR="0" marT="0" marB="0" anchor="ctr">
                    <a:lnL>
                      <a:noFill/>
                    </a:lnL>
                    <a:lnR>
                      <a:noFill/>
                    </a:lnR>
                    <a:lnT>
                      <a:noFill/>
                    </a:lnT>
                    <a:lnB>
                      <a:noFill/>
                    </a:lnB>
                    <a:solidFill>
                      <a:srgbClr val="963634"/>
                    </a:solidFill>
                  </a:tcPr>
                </a:tc>
                <a:tc>
                  <a:txBody>
                    <a:bodyPr/>
                    <a:lstStyle/>
                    <a:p>
                      <a:pPr algn="l" fontAlgn="ctr"/>
                      <a:r>
                        <a:rPr lang="da-DK" sz="1100" b="1" i="0" u="none" strike="noStrike">
                          <a:solidFill>
                            <a:srgbClr val="FFFFFF"/>
                          </a:solidFill>
                          <a:effectLst/>
                          <a:latin typeface="Calibri" panose="020F0502020204030204" pitchFamily="34" charset="0"/>
                        </a:rPr>
                        <a:t> </a:t>
                      </a:r>
                    </a:p>
                  </a:txBody>
                  <a:tcPr marL="0" marR="0" marT="0" marB="0" anchor="ctr">
                    <a:lnL>
                      <a:noFill/>
                    </a:lnL>
                    <a:lnR>
                      <a:noFill/>
                    </a:lnR>
                    <a:lnT>
                      <a:noFill/>
                    </a:lnT>
                    <a:lnB>
                      <a:noFill/>
                    </a:lnB>
                    <a:solidFill>
                      <a:srgbClr val="963634"/>
                    </a:solidFill>
                  </a:tcPr>
                </a:tc>
                <a:tc>
                  <a:txBody>
                    <a:bodyPr/>
                    <a:lstStyle/>
                    <a:p>
                      <a:pPr algn="l" fontAlgn="ctr"/>
                      <a:r>
                        <a:rPr lang="da-DK" sz="1100" b="1" i="0" u="none" strike="noStrike">
                          <a:solidFill>
                            <a:srgbClr val="FFFFFF"/>
                          </a:solidFill>
                          <a:effectLst/>
                          <a:latin typeface="Calibri" panose="020F0502020204030204" pitchFamily="34" charset="0"/>
                        </a:rPr>
                        <a:t> </a:t>
                      </a:r>
                    </a:p>
                  </a:txBody>
                  <a:tcPr marL="0" marR="0" marT="0" marB="0" anchor="ctr">
                    <a:lnL>
                      <a:noFill/>
                    </a:lnL>
                    <a:lnR>
                      <a:noFill/>
                    </a:lnR>
                    <a:lnT>
                      <a:noFill/>
                    </a:lnT>
                    <a:lnB>
                      <a:noFill/>
                    </a:lnB>
                    <a:solidFill>
                      <a:srgbClr val="963634"/>
                    </a:solidFill>
                  </a:tcPr>
                </a:tc>
                <a:tc>
                  <a:txBody>
                    <a:bodyPr/>
                    <a:lstStyle/>
                    <a:p>
                      <a:pPr algn="l" fontAlgn="ctr"/>
                      <a:r>
                        <a:rPr lang="da-DK" sz="1100" b="1" i="0" u="none" strike="noStrike">
                          <a:solidFill>
                            <a:srgbClr val="FFFFFF"/>
                          </a:solidFill>
                          <a:effectLst/>
                          <a:latin typeface="Calibri" panose="020F0502020204030204" pitchFamily="34" charset="0"/>
                        </a:rPr>
                        <a:t> </a:t>
                      </a:r>
                    </a:p>
                  </a:txBody>
                  <a:tcPr marL="0" marR="0" marT="0" marB="0" anchor="ctr">
                    <a:lnL>
                      <a:noFill/>
                    </a:lnL>
                    <a:lnR>
                      <a:noFill/>
                    </a:lnR>
                    <a:lnT>
                      <a:noFill/>
                    </a:lnT>
                    <a:lnB>
                      <a:noFill/>
                    </a:lnB>
                    <a:solidFill>
                      <a:srgbClr val="963634"/>
                    </a:solidFill>
                  </a:tcPr>
                </a:tc>
                <a:tc>
                  <a:txBody>
                    <a:bodyPr/>
                    <a:lstStyle/>
                    <a:p>
                      <a:pPr algn="l" fontAlgn="ctr"/>
                      <a:r>
                        <a:rPr lang="da-DK" sz="1100" b="1" i="0" u="none" strike="noStrike">
                          <a:solidFill>
                            <a:srgbClr val="FFFFFF"/>
                          </a:solidFill>
                          <a:effectLst/>
                          <a:latin typeface="Calibri" panose="020F0502020204030204" pitchFamily="34" charset="0"/>
                        </a:rPr>
                        <a:t> </a:t>
                      </a:r>
                    </a:p>
                  </a:txBody>
                  <a:tcPr marL="0" marR="0" marT="0" marB="0" anchor="ctr">
                    <a:lnL>
                      <a:noFill/>
                    </a:lnL>
                    <a:lnR>
                      <a:noFill/>
                    </a:lnR>
                    <a:lnT>
                      <a:noFill/>
                    </a:lnT>
                    <a:lnB>
                      <a:noFill/>
                    </a:lnB>
                    <a:solidFill>
                      <a:srgbClr val="963634"/>
                    </a:solidFill>
                  </a:tcPr>
                </a:tc>
                <a:extLst>
                  <a:ext uri="{0D108BD9-81ED-4DB2-BD59-A6C34878D82A}">
                    <a16:rowId xmlns:a16="http://schemas.microsoft.com/office/drawing/2014/main" val="766724020"/>
                  </a:ext>
                </a:extLst>
              </a:tr>
              <a:tr h="168463">
                <a:tc>
                  <a:txBody>
                    <a:bodyPr/>
                    <a:lstStyle/>
                    <a:p>
                      <a:pPr algn="r" fontAlgn="b"/>
                      <a:r>
                        <a:rPr lang="da-DK" sz="1000" b="1" i="0" u="none" strike="noStrike">
                          <a:solidFill>
                            <a:srgbClr val="963634"/>
                          </a:solidFill>
                          <a:effectLst/>
                          <a:latin typeface="Calibri" panose="020F0502020204030204" pitchFamily="34" charset="0"/>
                        </a:rPr>
                        <a:t>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Bus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Letbane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Handicap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tc>
                  <a:txBody>
                    <a:bodyPr/>
                    <a:lstStyle/>
                    <a:p>
                      <a:pPr algn="r" fontAlgn="b"/>
                      <a:r>
                        <a:rPr lang="da-DK" sz="1000" b="1" i="0" u="none" strike="noStrike">
                          <a:solidFill>
                            <a:srgbClr val="963634"/>
                          </a:solidFill>
                          <a:effectLst/>
                          <a:latin typeface="Calibri" panose="020F0502020204030204" pitchFamily="34" charset="0"/>
                        </a:rPr>
                        <a:t> I alt  </a:t>
                      </a:r>
                    </a:p>
                  </a:txBody>
                  <a:tcPr marL="0" marR="0" marT="0" marB="0" anchor="b">
                    <a:lnL>
                      <a:noFill/>
                    </a:lnL>
                    <a:lnR>
                      <a:noFill/>
                    </a:lnR>
                    <a:lnT>
                      <a:noFill/>
                    </a:lnT>
                    <a:lnB w="1270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3684731152"/>
                  </a:ext>
                </a:extLst>
              </a:tr>
              <a:tr h="160509">
                <a:tc>
                  <a:txBody>
                    <a:bodyPr/>
                    <a:lstStyle/>
                    <a:p>
                      <a:pPr algn="l" fontAlgn="b"/>
                      <a:r>
                        <a:rPr lang="da-DK" sz="1000" b="0" i="0" u="none" strike="noStrike">
                          <a:solidFill>
                            <a:srgbClr val="963634"/>
                          </a:solidFill>
                          <a:effectLst/>
                          <a:latin typeface="Calibri" panose="020F0502020204030204" pitchFamily="34" charset="0"/>
                        </a:rPr>
                        <a:t>Budget 2021 inkl. bevilling</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103.164.180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3.936.000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15.042.000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122.142.180</a:t>
                      </a:r>
                    </a:p>
                  </a:txBody>
                  <a:tcPr marL="0" marR="0" marT="0" marB="0" anchor="b">
                    <a:lnL>
                      <a:noFill/>
                    </a:lnL>
                    <a:lnR>
                      <a:noFill/>
                    </a:lnR>
                    <a:lnT w="12700" cap="flat" cmpd="sng" algn="ctr">
                      <a:solidFill>
                        <a:srgbClr val="963634"/>
                      </a:solidFill>
                      <a:prstDash val="solid"/>
                      <a:round/>
                      <a:headEnd type="none" w="med" len="med"/>
                      <a:tailEnd type="none" w="med" len="med"/>
                    </a:lnT>
                    <a:lnB>
                      <a:noFill/>
                    </a:lnB>
                    <a:solidFill>
                      <a:srgbClr val="F2DCDB"/>
                    </a:solidFill>
                  </a:tcPr>
                </a:tc>
                <a:extLst>
                  <a:ext uri="{0D108BD9-81ED-4DB2-BD59-A6C34878D82A}">
                    <a16:rowId xmlns:a16="http://schemas.microsoft.com/office/drawing/2014/main" val="2779771197"/>
                  </a:ext>
                </a:extLst>
              </a:tr>
              <a:tr h="160509">
                <a:tc>
                  <a:txBody>
                    <a:bodyPr/>
                    <a:lstStyle/>
                    <a:p>
                      <a:pPr algn="l" fontAlgn="b"/>
                      <a:r>
                        <a:rPr lang="da-DK" sz="1000" b="0" i="0" u="none" strike="noStrike">
                          <a:solidFill>
                            <a:srgbClr val="963634"/>
                          </a:solidFill>
                          <a:effectLst/>
                          <a:latin typeface="Calibri" panose="020F0502020204030204" pitchFamily="34" charset="0"/>
                        </a:rPr>
                        <a:t>Ungeundersøgelse regionen</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-299.180</a:t>
                      </a:r>
                    </a:p>
                  </a:txBody>
                  <a:tcPr marL="0" marR="0" marT="0" marB="0" anchor="b">
                    <a:lnL>
                      <a:noFill/>
                    </a:lnL>
                    <a:lnR>
                      <a:noFill/>
                    </a:lnR>
                    <a:lnT>
                      <a:noFill/>
                    </a:lnT>
                    <a:lnB>
                      <a:noFill/>
                    </a:lnB>
                  </a:tcPr>
                </a:tc>
                <a:tc>
                  <a:txBody>
                    <a:bodyPr/>
                    <a:lstStyle/>
                    <a:p>
                      <a:pPr algn="l" fontAlgn="b"/>
                      <a:endParaRPr lang="da-DK" sz="1000" b="0" i="0" u="none" strike="noStrike">
                        <a:solidFill>
                          <a:srgbClr val="963634"/>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da-DK" sz="1000" b="0" i="0" u="none" strike="noStrike">
                        <a:solidFill>
                          <a:srgbClr val="963634"/>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da-DK" sz="1000" b="0" i="0" u="none" strike="noStrike">
                        <a:solidFill>
                          <a:srgbClr val="963634"/>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639624843"/>
                  </a:ext>
                </a:extLst>
              </a:tr>
              <a:tr h="160509">
                <a:tc>
                  <a:txBody>
                    <a:bodyPr/>
                    <a:lstStyle/>
                    <a:p>
                      <a:pPr algn="l" fontAlgn="b"/>
                      <a:r>
                        <a:rPr lang="da-DK" sz="1000" b="0" i="0" u="none" strike="noStrike">
                          <a:solidFill>
                            <a:srgbClr val="963634"/>
                          </a:solidFill>
                          <a:effectLst/>
                          <a:latin typeface="Calibri" panose="020F0502020204030204" pitchFamily="34" charset="0"/>
                        </a:rPr>
                        <a:t>Tabte indtægter Aarhus Rutebilstation</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-586.000</a:t>
                      </a:r>
                    </a:p>
                  </a:txBody>
                  <a:tcPr marL="0" marR="0" marT="0" marB="0" anchor="b">
                    <a:lnL>
                      <a:noFill/>
                    </a:lnL>
                    <a:lnR>
                      <a:noFill/>
                    </a:lnR>
                    <a:lnT>
                      <a:noFill/>
                    </a:lnT>
                    <a:lnB>
                      <a:noFill/>
                    </a:lnB>
                    <a:solidFill>
                      <a:srgbClr val="F2DCDB"/>
                    </a:solidFill>
                  </a:tcPr>
                </a:tc>
                <a:tc>
                  <a:txBody>
                    <a:bodyPr/>
                    <a:lstStyle/>
                    <a:p>
                      <a:pPr algn="l" fontAlgn="b"/>
                      <a:r>
                        <a:rPr lang="da-DK" sz="1000" b="0" i="0" u="none" strike="noStrike">
                          <a:solidFill>
                            <a:srgbClr val="963634"/>
                          </a:solidFill>
                          <a:effectLst/>
                          <a:latin typeface="Calibri" panose="020F0502020204030204" pitchFamily="34" charset="0"/>
                        </a:rPr>
                        <a:t> </a:t>
                      </a:r>
                    </a:p>
                  </a:txBody>
                  <a:tcPr marL="0" marR="0" marT="0" marB="0" anchor="b">
                    <a:lnL>
                      <a:noFill/>
                    </a:lnL>
                    <a:lnR>
                      <a:noFill/>
                    </a:lnR>
                    <a:lnT>
                      <a:noFill/>
                    </a:lnT>
                    <a:lnB>
                      <a:noFill/>
                    </a:lnB>
                    <a:solidFill>
                      <a:srgbClr val="F2DCDB"/>
                    </a:solidFill>
                  </a:tcPr>
                </a:tc>
                <a:tc>
                  <a:txBody>
                    <a:bodyPr/>
                    <a:lstStyle/>
                    <a:p>
                      <a:pPr algn="l" fontAlgn="b"/>
                      <a:r>
                        <a:rPr lang="da-DK" sz="1000" b="0" i="0" u="none" strike="noStrike">
                          <a:solidFill>
                            <a:srgbClr val="963634"/>
                          </a:solidFill>
                          <a:effectLst/>
                          <a:latin typeface="Calibri" panose="020F0502020204030204" pitchFamily="34" charset="0"/>
                        </a:rPr>
                        <a:t> </a:t>
                      </a:r>
                    </a:p>
                  </a:txBody>
                  <a:tcPr marL="0" marR="0" marT="0" marB="0" anchor="b">
                    <a:lnL>
                      <a:noFill/>
                    </a:lnL>
                    <a:lnR>
                      <a:noFill/>
                    </a:lnR>
                    <a:lnT>
                      <a:noFill/>
                    </a:lnT>
                    <a:lnB>
                      <a:noFill/>
                    </a:lnB>
                    <a:solidFill>
                      <a:srgbClr val="F2DCDB"/>
                    </a:solidFill>
                  </a:tcPr>
                </a:tc>
                <a:tc>
                  <a:txBody>
                    <a:bodyPr/>
                    <a:lstStyle/>
                    <a:p>
                      <a:pPr algn="l" fontAlgn="b"/>
                      <a:r>
                        <a:rPr lang="da-DK" sz="1000" b="0" i="0" u="none" strike="noStrike">
                          <a:solidFill>
                            <a:srgbClr val="963634"/>
                          </a:solidFill>
                          <a:effectLst/>
                          <a:latin typeface="Calibri" panose="020F0502020204030204" pitchFamily="34" charset="0"/>
                        </a:rPr>
                        <a:t> </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3130570513"/>
                  </a:ext>
                </a:extLst>
              </a:tr>
              <a:tr h="160509">
                <a:tc>
                  <a:txBody>
                    <a:bodyPr/>
                    <a:lstStyle/>
                    <a:p>
                      <a:pPr algn="l" fontAlgn="b"/>
                      <a:r>
                        <a:rPr lang="da-DK" sz="1000" b="0" i="0" u="none" strike="noStrike">
                          <a:solidFill>
                            <a:srgbClr val="963634"/>
                          </a:solidFill>
                          <a:effectLst/>
                          <a:latin typeface="Calibri" panose="020F0502020204030204" pitchFamily="34" charset="0"/>
                        </a:rPr>
                        <a:t>Pris- og lønudvikling - 2,1 %</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000" b="0" i="0" u="none" strike="noStrike">
                          <a:solidFill>
                            <a:srgbClr val="963634"/>
                          </a:solidFill>
                          <a:effectLst/>
                          <a:latin typeface="Calibri" panose="020F0502020204030204" pitchFamily="34" charset="0"/>
                        </a:rPr>
                        <a:t>2.148.000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000" b="0" i="0" u="none" strike="noStrike">
                          <a:solidFill>
                            <a:srgbClr val="963634"/>
                          </a:solidFill>
                          <a:effectLst/>
                          <a:latin typeface="Calibri" panose="020F0502020204030204" pitchFamily="34" charset="0"/>
                        </a:rPr>
                        <a:t>83.000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000" b="0" i="0" u="none" strike="noStrike">
                          <a:solidFill>
                            <a:srgbClr val="963634"/>
                          </a:solidFill>
                          <a:effectLst/>
                          <a:latin typeface="Calibri" panose="020F0502020204030204" pitchFamily="34" charset="0"/>
                        </a:rPr>
                        <a:t>316.000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000" b="0" i="0" u="none" strike="noStrike">
                          <a:solidFill>
                            <a:srgbClr val="963634"/>
                          </a:solidFill>
                          <a:effectLst/>
                          <a:latin typeface="Calibri" panose="020F0502020204030204" pitchFamily="34" charset="0"/>
                        </a:rPr>
                        <a:t>2.547.000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3523031073"/>
                  </a:ext>
                </a:extLst>
              </a:tr>
              <a:tr h="160509">
                <a:tc>
                  <a:txBody>
                    <a:bodyPr/>
                    <a:lstStyle/>
                    <a:p>
                      <a:pPr algn="l" fontAlgn="b"/>
                      <a:r>
                        <a:rPr lang="da-DK" sz="1000" b="1" i="0" u="none" strike="noStrike">
                          <a:solidFill>
                            <a:srgbClr val="963634"/>
                          </a:solidFill>
                          <a:effectLst/>
                          <a:latin typeface="Calibri" panose="020F0502020204030204" pitchFamily="34" charset="0"/>
                        </a:rPr>
                        <a:t>Budget 2022</a:t>
                      </a:r>
                    </a:p>
                  </a:txBody>
                  <a:tcPr marL="0" marR="0" marT="0" marB="0" anchor="b">
                    <a:lnL>
                      <a:noFill/>
                    </a:lnL>
                    <a:lnR>
                      <a:noFill/>
                    </a:lnR>
                    <a:lnT w="6350" cap="flat" cmpd="sng" algn="ctr">
                      <a:solidFill>
                        <a:srgbClr val="963634"/>
                      </a:solidFill>
                      <a:prstDash val="solid"/>
                      <a:round/>
                      <a:headEnd type="none" w="med" len="med"/>
                      <a:tailEnd type="none" w="med" len="med"/>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a:solidFill>
                            <a:srgbClr val="963634"/>
                          </a:solidFill>
                          <a:effectLst/>
                          <a:latin typeface="Calibri" panose="020F0502020204030204" pitchFamily="34" charset="0"/>
                        </a:rPr>
                        <a:t>104.427.000</a:t>
                      </a:r>
                    </a:p>
                  </a:txBody>
                  <a:tcPr marL="0" marR="0" marT="0" marB="0" anchor="b">
                    <a:lnL>
                      <a:noFill/>
                    </a:lnL>
                    <a:lnR>
                      <a:noFill/>
                    </a:lnR>
                    <a:lnT w="6350" cap="flat" cmpd="sng" algn="ctr">
                      <a:solidFill>
                        <a:srgbClr val="963634"/>
                      </a:solidFill>
                      <a:prstDash val="solid"/>
                      <a:round/>
                      <a:headEnd type="none" w="med" len="med"/>
                      <a:tailEnd type="none" w="med" len="med"/>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a:solidFill>
                            <a:srgbClr val="963634"/>
                          </a:solidFill>
                          <a:effectLst/>
                          <a:latin typeface="Calibri" panose="020F0502020204030204" pitchFamily="34" charset="0"/>
                        </a:rPr>
                        <a:t>4.019.000</a:t>
                      </a:r>
                    </a:p>
                  </a:txBody>
                  <a:tcPr marL="0" marR="0" marT="0" marB="0" anchor="b">
                    <a:lnL>
                      <a:noFill/>
                    </a:lnL>
                    <a:lnR>
                      <a:noFill/>
                    </a:lnR>
                    <a:lnT w="6350" cap="flat" cmpd="sng" algn="ctr">
                      <a:solidFill>
                        <a:srgbClr val="963634"/>
                      </a:solidFill>
                      <a:prstDash val="solid"/>
                      <a:round/>
                      <a:headEnd type="none" w="med" len="med"/>
                      <a:tailEnd type="none" w="med" len="med"/>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a:solidFill>
                            <a:srgbClr val="963634"/>
                          </a:solidFill>
                          <a:effectLst/>
                          <a:latin typeface="Calibri" panose="020F0502020204030204" pitchFamily="34" charset="0"/>
                        </a:rPr>
                        <a:t>15.358.000</a:t>
                      </a:r>
                    </a:p>
                  </a:txBody>
                  <a:tcPr marL="0" marR="0" marT="0" marB="0" anchor="b">
                    <a:lnL>
                      <a:noFill/>
                    </a:lnL>
                    <a:lnR>
                      <a:noFill/>
                    </a:lnR>
                    <a:lnT w="6350" cap="flat" cmpd="sng" algn="ctr">
                      <a:solidFill>
                        <a:srgbClr val="963634"/>
                      </a:solidFill>
                      <a:prstDash val="solid"/>
                      <a:round/>
                      <a:headEnd type="none" w="med" len="med"/>
                      <a:tailEnd type="none" w="med" len="med"/>
                    </a:lnT>
                    <a:lnB w="635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a:solidFill>
                            <a:srgbClr val="963634"/>
                          </a:solidFill>
                          <a:effectLst/>
                          <a:latin typeface="Calibri" panose="020F0502020204030204" pitchFamily="34" charset="0"/>
                        </a:rPr>
                        <a:t>123.804.000</a:t>
                      </a:r>
                    </a:p>
                  </a:txBody>
                  <a:tcPr marL="0" marR="0" marT="0" marB="0" anchor="b">
                    <a:lnL>
                      <a:noFill/>
                    </a:lnL>
                    <a:lnR>
                      <a:noFill/>
                    </a:lnR>
                    <a:lnT w="6350" cap="flat" cmpd="sng" algn="ctr">
                      <a:solidFill>
                        <a:srgbClr val="963634"/>
                      </a:solidFill>
                      <a:prstDash val="solid"/>
                      <a:round/>
                      <a:headEnd type="none" w="med" len="med"/>
                      <a:tailEnd type="none" w="med" len="med"/>
                    </a:lnT>
                    <a:lnB w="635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3265921157"/>
                  </a:ext>
                </a:extLst>
              </a:tr>
              <a:tr h="160509">
                <a:tc>
                  <a:txBody>
                    <a:bodyPr/>
                    <a:lstStyle/>
                    <a:p>
                      <a:pPr algn="l" fontAlgn="b"/>
                      <a:r>
                        <a:rPr lang="da-DK" sz="1000" b="0" i="0" u="none" strike="noStrike">
                          <a:solidFill>
                            <a:srgbClr val="963634"/>
                          </a:solidFill>
                          <a:effectLst/>
                          <a:latin typeface="Calibri" panose="020F0502020204030204" pitchFamily="34" charset="0"/>
                        </a:rPr>
                        <a:t>Brutto budget </a:t>
                      </a:r>
                    </a:p>
                  </a:txBody>
                  <a:tcPr marL="0" marR="0" marT="0" marB="0" anchor="b">
                    <a:lnL>
                      <a:noFill/>
                    </a:lnL>
                    <a:lnR>
                      <a:noFill/>
                    </a:lnR>
                    <a:lnT w="6350" cap="flat" cmpd="sng" algn="ctr">
                      <a:solidFill>
                        <a:srgbClr val="963634"/>
                      </a:solidFill>
                      <a:prstDash val="solid"/>
                      <a:round/>
                      <a:headEnd type="none" w="med" len="med"/>
                      <a:tailEnd type="none" w="med" len="med"/>
                    </a:lnT>
                    <a:lnB>
                      <a:noFill/>
                    </a:lnB>
                  </a:tcPr>
                </a:tc>
                <a:tc>
                  <a:txBody>
                    <a:bodyPr/>
                    <a:lstStyle/>
                    <a:p>
                      <a:pPr algn="r" fontAlgn="b"/>
                      <a:r>
                        <a:rPr lang="da-DK" sz="1000" b="0" i="0" u="none" strike="noStrike">
                          <a:solidFill>
                            <a:srgbClr val="963634"/>
                          </a:solidFill>
                          <a:effectLst/>
                          <a:latin typeface="Calibri" panose="020F0502020204030204" pitchFamily="34" charset="0"/>
                        </a:rPr>
                        <a:t>104.427.000</a:t>
                      </a:r>
                    </a:p>
                  </a:txBody>
                  <a:tcPr marL="0" marR="0" marT="0" marB="0" anchor="b">
                    <a:lnL>
                      <a:noFill/>
                    </a:lnL>
                    <a:lnR>
                      <a:noFill/>
                    </a:lnR>
                    <a:lnT w="6350" cap="flat" cmpd="sng" algn="ctr">
                      <a:solidFill>
                        <a:srgbClr val="963634"/>
                      </a:solidFill>
                      <a:prstDash val="solid"/>
                      <a:round/>
                      <a:headEnd type="none" w="med" len="med"/>
                      <a:tailEnd type="none" w="med" len="med"/>
                    </a:lnT>
                    <a:lnB>
                      <a:noFill/>
                    </a:lnB>
                  </a:tcPr>
                </a:tc>
                <a:tc>
                  <a:txBody>
                    <a:bodyPr/>
                    <a:lstStyle/>
                    <a:p>
                      <a:pPr algn="r" fontAlgn="b"/>
                      <a:r>
                        <a:rPr lang="da-DK" sz="1000" b="0" i="0" u="none" strike="noStrike">
                          <a:solidFill>
                            <a:srgbClr val="963634"/>
                          </a:solidFill>
                          <a:effectLst/>
                          <a:latin typeface="Calibri" panose="020F0502020204030204" pitchFamily="34" charset="0"/>
                        </a:rPr>
                        <a:t>4.019.000</a:t>
                      </a:r>
                    </a:p>
                  </a:txBody>
                  <a:tcPr marL="0" marR="0" marT="0" marB="0" anchor="b">
                    <a:lnL>
                      <a:noFill/>
                    </a:lnL>
                    <a:lnR>
                      <a:noFill/>
                    </a:lnR>
                    <a:lnT w="6350" cap="flat" cmpd="sng" algn="ctr">
                      <a:solidFill>
                        <a:srgbClr val="963634"/>
                      </a:solidFill>
                      <a:prstDash val="solid"/>
                      <a:round/>
                      <a:headEnd type="none" w="med" len="med"/>
                      <a:tailEnd type="none" w="med" len="med"/>
                    </a:lnT>
                    <a:lnB>
                      <a:noFill/>
                    </a:lnB>
                  </a:tcPr>
                </a:tc>
                <a:tc>
                  <a:txBody>
                    <a:bodyPr/>
                    <a:lstStyle/>
                    <a:p>
                      <a:pPr algn="r" fontAlgn="b"/>
                      <a:r>
                        <a:rPr lang="da-DK" sz="1000" b="0" i="0" u="none" strike="noStrike">
                          <a:solidFill>
                            <a:srgbClr val="963634"/>
                          </a:solidFill>
                          <a:effectLst/>
                          <a:latin typeface="Calibri" panose="020F0502020204030204" pitchFamily="34" charset="0"/>
                        </a:rPr>
                        <a:t>15.358.000</a:t>
                      </a:r>
                    </a:p>
                  </a:txBody>
                  <a:tcPr marL="0" marR="0" marT="0" marB="0" anchor="b">
                    <a:lnL>
                      <a:noFill/>
                    </a:lnL>
                    <a:lnR>
                      <a:noFill/>
                    </a:lnR>
                    <a:lnT w="6350" cap="flat" cmpd="sng" algn="ctr">
                      <a:solidFill>
                        <a:srgbClr val="963634"/>
                      </a:solidFill>
                      <a:prstDash val="solid"/>
                      <a:round/>
                      <a:headEnd type="none" w="med" len="med"/>
                      <a:tailEnd type="none" w="med" len="med"/>
                    </a:lnT>
                    <a:lnB>
                      <a:noFill/>
                    </a:lnB>
                  </a:tcPr>
                </a:tc>
                <a:tc>
                  <a:txBody>
                    <a:bodyPr/>
                    <a:lstStyle/>
                    <a:p>
                      <a:pPr algn="r" fontAlgn="b"/>
                      <a:r>
                        <a:rPr lang="da-DK" sz="1000" b="0" i="0" u="none" strike="noStrike">
                          <a:solidFill>
                            <a:srgbClr val="963634"/>
                          </a:solidFill>
                          <a:effectLst/>
                          <a:latin typeface="Calibri" panose="020F0502020204030204" pitchFamily="34" charset="0"/>
                        </a:rPr>
                        <a:t>123.804.000</a:t>
                      </a:r>
                    </a:p>
                  </a:txBody>
                  <a:tcPr marL="0" marR="0" marT="0" marB="0" anchor="b">
                    <a:lnL>
                      <a:noFill/>
                    </a:lnL>
                    <a:lnR>
                      <a:noFill/>
                    </a:lnR>
                    <a:lnT w="6350" cap="flat" cmpd="sng" algn="ctr">
                      <a:solidFill>
                        <a:srgbClr val="963634"/>
                      </a:solidFill>
                      <a:prstDash val="solid"/>
                      <a:round/>
                      <a:headEnd type="none" w="med" len="med"/>
                      <a:tailEnd type="none" w="med" len="med"/>
                    </a:lnT>
                    <a:lnB>
                      <a:noFill/>
                    </a:lnB>
                  </a:tcPr>
                </a:tc>
                <a:extLst>
                  <a:ext uri="{0D108BD9-81ED-4DB2-BD59-A6C34878D82A}">
                    <a16:rowId xmlns:a16="http://schemas.microsoft.com/office/drawing/2014/main" val="3484806806"/>
                  </a:ext>
                </a:extLst>
              </a:tr>
              <a:tr h="160509">
                <a:tc>
                  <a:txBody>
                    <a:bodyPr/>
                    <a:lstStyle/>
                    <a:p>
                      <a:pPr algn="l" fontAlgn="b"/>
                      <a:r>
                        <a:rPr lang="da-DK" sz="1000" b="0" i="0" u="none" strike="noStrike">
                          <a:solidFill>
                            <a:srgbClr val="963634"/>
                          </a:solidFill>
                          <a:effectLst/>
                          <a:latin typeface="Calibri" panose="020F0502020204030204" pitchFamily="34" charset="0"/>
                        </a:rPr>
                        <a:t>Regulering andel Letbane 4,03%</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-1.027.000</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1.027.000</a:t>
                      </a:r>
                    </a:p>
                  </a:txBody>
                  <a:tcPr marL="0" marR="0" marT="0" marB="0" anchor="b">
                    <a:lnL>
                      <a:noFill/>
                    </a:lnL>
                    <a:lnR>
                      <a:noFill/>
                    </a:lnR>
                    <a:lnT>
                      <a:noFill/>
                    </a:lnT>
                    <a:lnB>
                      <a:noFill/>
                    </a:lnB>
                    <a:solidFill>
                      <a:srgbClr val="F2DCDB"/>
                    </a:solidFill>
                  </a:tcPr>
                </a:tc>
                <a:tc>
                  <a:txBody>
                    <a:bodyPr/>
                    <a:lstStyle/>
                    <a:p>
                      <a:pPr algn="l" fontAlgn="b"/>
                      <a:r>
                        <a:rPr lang="da-DK" sz="1000" b="0" i="0" u="none" strike="noStrike">
                          <a:solidFill>
                            <a:srgbClr val="963634"/>
                          </a:solidFill>
                          <a:effectLst/>
                          <a:latin typeface="Calibri" panose="020F0502020204030204" pitchFamily="34" charset="0"/>
                        </a:rPr>
                        <a:t> </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927499865"/>
                  </a:ext>
                </a:extLst>
              </a:tr>
              <a:tr h="160509">
                <a:tc>
                  <a:txBody>
                    <a:bodyPr/>
                    <a:lstStyle/>
                    <a:p>
                      <a:pPr algn="l" fontAlgn="b"/>
                      <a:r>
                        <a:rPr lang="da-DK" sz="1000" b="0" i="0" u="none" strike="noStrike">
                          <a:solidFill>
                            <a:srgbClr val="963634"/>
                          </a:solidFill>
                          <a:effectLst/>
                          <a:latin typeface="Calibri" panose="020F0502020204030204" pitchFamily="34" charset="0"/>
                        </a:rPr>
                        <a:t>Pensionistkort Horsens</a:t>
                      </a: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194.000</a:t>
                      </a:r>
                    </a:p>
                  </a:txBody>
                  <a:tcPr marL="0" marR="0" marT="0" marB="0" anchor="b">
                    <a:lnL>
                      <a:noFill/>
                    </a:lnL>
                    <a:lnR>
                      <a:noFill/>
                    </a:lnR>
                    <a:lnT>
                      <a:noFill/>
                    </a:lnT>
                    <a:lnB>
                      <a:noFill/>
                    </a:lnB>
                  </a:tcPr>
                </a:tc>
                <a:tc>
                  <a:txBody>
                    <a:bodyPr/>
                    <a:lstStyle/>
                    <a:p>
                      <a:pPr algn="l" fontAlgn="b"/>
                      <a:endParaRPr lang="da-DK" sz="1000" b="0" i="0" u="none" strike="noStrike">
                        <a:solidFill>
                          <a:srgbClr val="963634"/>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da-DK" sz="1000" b="0" i="0" u="none" strike="noStrike">
                        <a:solidFill>
                          <a:srgbClr val="963634"/>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da-DK" sz="1000" b="0" i="0" u="none" strike="noStrike">
                          <a:solidFill>
                            <a:srgbClr val="963634"/>
                          </a:solidFill>
                          <a:effectLst/>
                          <a:latin typeface="Calibri" panose="020F0502020204030204" pitchFamily="34" charset="0"/>
                        </a:rPr>
                        <a:t>194.000</a:t>
                      </a:r>
                    </a:p>
                  </a:txBody>
                  <a:tcPr marL="0" marR="0" marT="0" marB="0" anchor="b">
                    <a:lnL>
                      <a:noFill/>
                    </a:lnL>
                    <a:lnR>
                      <a:noFill/>
                    </a:lnR>
                    <a:lnT>
                      <a:noFill/>
                    </a:lnT>
                    <a:lnB>
                      <a:noFill/>
                    </a:lnB>
                  </a:tcPr>
                </a:tc>
                <a:extLst>
                  <a:ext uri="{0D108BD9-81ED-4DB2-BD59-A6C34878D82A}">
                    <a16:rowId xmlns:a16="http://schemas.microsoft.com/office/drawing/2014/main" val="4009227934"/>
                  </a:ext>
                </a:extLst>
              </a:tr>
              <a:tr h="160509">
                <a:tc>
                  <a:txBody>
                    <a:bodyPr/>
                    <a:lstStyle/>
                    <a:p>
                      <a:pPr algn="l" fontAlgn="b"/>
                      <a:r>
                        <a:rPr lang="da-DK" sz="1000" b="0" i="0" u="none" strike="noStrike" dirty="0">
                          <a:solidFill>
                            <a:srgbClr val="963634"/>
                          </a:solidFill>
                          <a:effectLst/>
                          <a:latin typeface="Calibri" panose="020F0502020204030204" pitchFamily="34" charset="0"/>
                        </a:rPr>
                        <a:t>Levering rabatruter rejseplanen</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21.000</a:t>
                      </a:r>
                    </a:p>
                  </a:txBody>
                  <a:tcPr marL="0" marR="0" marT="0" marB="0" anchor="b">
                    <a:lnL>
                      <a:noFill/>
                    </a:lnL>
                    <a:lnR>
                      <a:noFill/>
                    </a:lnR>
                    <a:lnT>
                      <a:noFill/>
                    </a:lnT>
                    <a:lnB>
                      <a:noFill/>
                    </a:lnB>
                    <a:solidFill>
                      <a:srgbClr val="F2DCDB"/>
                    </a:solidFill>
                  </a:tcPr>
                </a:tc>
                <a:tc>
                  <a:txBody>
                    <a:bodyPr/>
                    <a:lstStyle/>
                    <a:p>
                      <a:pPr algn="l" fontAlgn="b"/>
                      <a:r>
                        <a:rPr lang="da-DK" sz="1000" b="0" i="0" u="none" strike="noStrike">
                          <a:solidFill>
                            <a:srgbClr val="963634"/>
                          </a:solidFill>
                          <a:effectLst/>
                          <a:latin typeface="Calibri" panose="020F0502020204030204" pitchFamily="34" charset="0"/>
                        </a:rPr>
                        <a:t> </a:t>
                      </a:r>
                    </a:p>
                  </a:txBody>
                  <a:tcPr marL="0" marR="0" marT="0" marB="0" anchor="b">
                    <a:lnL>
                      <a:noFill/>
                    </a:lnL>
                    <a:lnR>
                      <a:noFill/>
                    </a:lnR>
                    <a:lnT>
                      <a:noFill/>
                    </a:lnT>
                    <a:lnB>
                      <a:noFill/>
                    </a:lnB>
                    <a:solidFill>
                      <a:srgbClr val="F2DCDB"/>
                    </a:solidFill>
                  </a:tcPr>
                </a:tc>
                <a:tc>
                  <a:txBody>
                    <a:bodyPr/>
                    <a:lstStyle/>
                    <a:p>
                      <a:pPr algn="l" fontAlgn="b"/>
                      <a:r>
                        <a:rPr lang="da-DK" sz="1000" b="0" i="0" u="none" strike="noStrike">
                          <a:solidFill>
                            <a:srgbClr val="963634"/>
                          </a:solidFill>
                          <a:effectLst/>
                          <a:latin typeface="Calibri" panose="020F0502020204030204" pitchFamily="34" charset="0"/>
                        </a:rPr>
                        <a:t> </a:t>
                      </a:r>
                    </a:p>
                  </a:txBody>
                  <a:tcPr marL="0" marR="0" marT="0" marB="0" anchor="b">
                    <a:lnL>
                      <a:noFill/>
                    </a:lnL>
                    <a:lnR>
                      <a:noFill/>
                    </a:lnR>
                    <a:lnT>
                      <a:noFill/>
                    </a:lnT>
                    <a:lnB>
                      <a:noFill/>
                    </a:lnB>
                    <a:solidFill>
                      <a:srgbClr val="F2DCDB"/>
                    </a:solidFill>
                  </a:tcPr>
                </a:tc>
                <a:tc>
                  <a:txBody>
                    <a:bodyPr/>
                    <a:lstStyle/>
                    <a:p>
                      <a:pPr algn="r" fontAlgn="b"/>
                      <a:r>
                        <a:rPr lang="da-DK" sz="1000" b="0" i="0" u="none" strike="noStrike">
                          <a:solidFill>
                            <a:srgbClr val="963634"/>
                          </a:solidFill>
                          <a:effectLst/>
                          <a:latin typeface="Calibri" panose="020F0502020204030204" pitchFamily="34" charset="0"/>
                        </a:rPr>
                        <a:t>21.000</a:t>
                      </a:r>
                    </a:p>
                  </a:txBody>
                  <a:tcPr marL="0" marR="0" marT="0" marB="0" anchor="b">
                    <a:lnL>
                      <a:noFill/>
                    </a:lnL>
                    <a:lnR>
                      <a:noFill/>
                    </a:lnR>
                    <a:lnT>
                      <a:noFill/>
                    </a:lnT>
                    <a:lnB>
                      <a:noFill/>
                    </a:lnB>
                    <a:solidFill>
                      <a:srgbClr val="F2DCDB"/>
                    </a:solidFill>
                  </a:tcPr>
                </a:tc>
                <a:extLst>
                  <a:ext uri="{0D108BD9-81ED-4DB2-BD59-A6C34878D82A}">
                    <a16:rowId xmlns:a16="http://schemas.microsoft.com/office/drawing/2014/main" val="1531180891"/>
                  </a:ext>
                </a:extLst>
              </a:tr>
              <a:tr h="160509">
                <a:tc>
                  <a:txBody>
                    <a:bodyPr/>
                    <a:lstStyle/>
                    <a:p>
                      <a:pPr algn="l" fontAlgn="b"/>
                      <a:r>
                        <a:rPr lang="da-DK" sz="1000" b="0" i="0" u="none" strike="noStrike">
                          <a:solidFill>
                            <a:srgbClr val="963634"/>
                          </a:solidFill>
                          <a:effectLst/>
                          <a:latin typeface="Calibri" panose="020F0502020204030204" pitchFamily="34" charset="0"/>
                        </a:rPr>
                        <a:t>Ombygning af Aarhus Rutebilstation</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000" b="0" i="0" u="none" strike="noStrike" dirty="0">
                          <a:solidFill>
                            <a:srgbClr val="963634"/>
                          </a:solidFill>
                          <a:effectLst/>
                          <a:latin typeface="Calibri" panose="020F0502020204030204" pitchFamily="34" charset="0"/>
                        </a:rPr>
                        <a:t>1.169.000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l" fontAlgn="b"/>
                      <a:endParaRPr lang="da-DK" sz="1000" b="0" i="0" u="none" strike="noStrike">
                        <a:solidFill>
                          <a:srgbClr val="963634"/>
                        </a:solidFill>
                        <a:effectLst/>
                        <a:latin typeface="Calibri" panose="020F0502020204030204" pitchFamily="34" charset="0"/>
                      </a:endParaRP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l" fontAlgn="b"/>
                      <a:endParaRPr lang="da-DK" sz="1000" b="0" i="0" u="none" strike="noStrike">
                        <a:solidFill>
                          <a:srgbClr val="963634"/>
                        </a:solidFill>
                        <a:effectLst/>
                        <a:latin typeface="Calibri" panose="020F0502020204030204" pitchFamily="34" charset="0"/>
                      </a:endParaRP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tc>
                  <a:txBody>
                    <a:bodyPr/>
                    <a:lstStyle/>
                    <a:p>
                      <a:pPr algn="r" fontAlgn="b"/>
                      <a:r>
                        <a:rPr lang="da-DK" sz="1000" b="0" i="0" u="none" strike="noStrike">
                          <a:solidFill>
                            <a:srgbClr val="963634"/>
                          </a:solidFill>
                          <a:effectLst/>
                          <a:latin typeface="Calibri" panose="020F0502020204030204" pitchFamily="34" charset="0"/>
                        </a:rPr>
                        <a:t>1.169.000</a:t>
                      </a:r>
                    </a:p>
                  </a:txBody>
                  <a:tcPr marL="0" marR="0" marT="0" marB="0" anchor="b">
                    <a:lnL>
                      <a:noFill/>
                    </a:lnL>
                    <a:lnR>
                      <a:noFill/>
                    </a:lnR>
                    <a:lnT>
                      <a:noFill/>
                    </a:lnT>
                    <a:lnB w="6350" cap="flat" cmpd="sng" algn="ctr">
                      <a:solidFill>
                        <a:srgbClr val="963634"/>
                      </a:solidFill>
                      <a:prstDash val="solid"/>
                      <a:round/>
                      <a:headEnd type="none" w="med" len="med"/>
                      <a:tailEnd type="none" w="med" len="med"/>
                    </a:lnB>
                  </a:tcPr>
                </a:tc>
                <a:extLst>
                  <a:ext uri="{0D108BD9-81ED-4DB2-BD59-A6C34878D82A}">
                    <a16:rowId xmlns:a16="http://schemas.microsoft.com/office/drawing/2014/main" val="1930673309"/>
                  </a:ext>
                </a:extLst>
              </a:tr>
              <a:tr h="160509">
                <a:tc>
                  <a:txBody>
                    <a:bodyPr/>
                    <a:lstStyle/>
                    <a:p>
                      <a:pPr algn="l" fontAlgn="b"/>
                      <a:r>
                        <a:rPr lang="da-DK" sz="1000" b="1" i="0" u="none" strike="noStrike">
                          <a:solidFill>
                            <a:srgbClr val="963634"/>
                          </a:solidFill>
                          <a:effectLst/>
                          <a:latin typeface="Calibri" panose="020F0502020204030204" pitchFamily="34" charset="0"/>
                        </a:rPr>
                        <a:t>Netto budget 2022</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a:solidFill>
                            <a:srgbClr val="963634"/>
                          </a:solidFill>
                          <a:effectLst/>
                          <a:latin typeface="Calibri" panose="020F0502020204030204" pitchFamily="34" charset="0"/>
                        </a:rPr>
                        <a:t>104.784.000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a:solidFill>
                            <a:srgbClr val="963634"/>
                          </a:solidFill>
                          <a:effectLst/>
                          <a:latin typeface="Calibri" panose="020F0502020204030204" pitchFamily="34" charset="0"/>
                        </a:rPr>
                        <a:t>5.046.000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a:solidFill>
                            <a:srgbClr val="963634"/>
                          </a:solidFill>
                          <a:effectLst/>
                          <a:latin typeface="Calibri" panose="020F0502020204030204" pitchFamily="34" charset="0"/>
                        </a:rPr>
                        <a:t>15.358.000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tc>
                  <a:txBody>
                    <a:bodyPr/>
                    <a:lstStyle/>
                    <a:p>
                      <a:pPr algn="r" fontAlgn="b"/>
                      <a:r>
                        <a:rPr lang="da-DK" sz="1000" b="1" i="0" u="none" strike="noStrike" dirty="0">
                          <a:solidFill>
                            <a:srgbClr val="963634"/>
                          </a:solidFill>
                          <a:effectLst/>
                          <a:latin typeface="Calibri" panose="020F0502020204030204" pitchFamily="34" charset="0"/>
                        </a:rPr>
                        <a:t>125.188.000</a:t>
                      </a:r>
                    </a:p>
                  </a:txBody>
                  <a:tcPr marL="0" marR="0" marT="0" marB="0" anchor="b">
                    <a:lnL>
                      <a:noFill/>
                    </a:lnL>
                    <a:lnR>
                      <a:noFill/>
                    </a:lnR>
                    <a:lnT w="6350" cap="flat" cmpd="sng" algn="ctr">
                      <a:solidFill>
                        <a:srgbClr val="963634"/>
                      </a:solidFill>
                      <a:prstDash val="solid"/>
                      <a:round/>
                      <a:headEnd type="none" w="med" len="med"/>
                      <a:tailEnd type="none" w="med" len="med"/>
                    </a:lnT>
                    <a:lnB w="12700" cap="flat" cmpd="sng" algn="ctr">
                      <a:solidFill>
                        <a:srgbClr val="963634"/>
                      </a:solidFill>
                      <a:prstDash val="solid"/>
                      <a:round/>
                      <a:headEnd type="none" w="med" len="med"/>
                      <a:tailEnd type="none" w="med" len="med"/>
                    </a:lnB>
                    <a:solidFill>
                      <a:srgbClr val="F2DCDB"/>
                    </a:solidFill>
                  </a:tcPr>
                </a:tc>
                <a:extLst>
                  <a:ext uri="{0D108BD9-81ED-4DB2-BD59-A6C34878D82A}">
                    <a16:rowId xmlns:a16="http://schemas.microsoft.com/office/drawing/2014/main" val="4145358843"/>
                  </a:ext>
                </a:extLst>
              </a:tr>
            </a:tbl>
          </a:graphicData>
        </a:graphic>
      </p:graphicFrame>
    </p:spTree>
    <p:extLst>
      <p:ext uri="{BB962C8B-B14F-4D97-AF65-F5344CB8AC3E}">
        <p14:creationId xmlns:p14="http://schemas.microsoft.com/office/powerpoint/2010/main" val="3839737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537070" y="1445533"/>
            <a:ext cx="8149730" cy="1143000"/>
          </a:xfrm>
        </p:spPr>
        <p:txBody>
          <a:bodyPr/>
          <a:lstStyle/>
          <a:p>
            <a:pPr>
              <a:lnSpc>
                <a:spcPts val="8500"/>
              </a:lnSpc>
            </a:pPr>
            <a:r>
              <a:rPr lang="da-DK" sz="6600" dirty="0"/>
              <a:t>Busudgifter og</a:t>
            </a:r>
            <a:br>
              <a:rPr lang="da-DK" sz="6600" dirty="0"/>
            </a:br>
            <a:r>
              <a:rPr lang="da-DK" sz="6600" dirty="0"/>
              <a:t>Indeks</a:t>
            </a:r>
          </a:p>
        </p:txBody>
      </p:sp>
      <p:sp>
        <p:nvSpPr>
          <p:cNvPr id="4" name="Pladsholder til dato 3"/>
          <p:cNvSpPr>
            <a:spLocks noGrp="1"/>
          </p:cNvSpPr>
          <p:nvPr>
            <p:ph type="dt" sz="half" idx="2"/>
          </p:nvPr>
        </p:nvSpPr>
        <p:spPr/>
        <p:txBody>
          <a:bodyPr/>
          <a:lstStyle/>
          <a:p>
            <a:fld id="{7E16085E-4CE5-4518-B2B1-ACF1345A5466}" type="datetime1">
              <a:rPr lang="da-DK" smtClean="0">
                <a:solidFill>
                  <a:prstClr val="white"/>
                </a:solidFill>
              </a:rPr>
              <a:pPr/>
              <a:t>14-06-2021</a:t>
            </a:fld>
            <a:endParaRPr lang="da-DK" dirty="0">
              <a:solidFill>
                <a:prstClr val="white"/>
              </a:solidFill>
            </a:endParaRPr>
          </a:p>
        </p:txBody>
      </p:sp>
    </p:spTree>
    <p:extLst>
      <p:ext uri="{BB962C8B-B14F-4D97-AF65-F5344CB8AC3E}">
        <p14:creationId xmlns:p14="http://schemas.microsoft.com/office/powerpoint/2010/main" val="3576314394"/>
      </p:ext>
    </p:extLst>
  </p:cSld>
  <p:clrMapOvr>
    <a:masterClrMapping/>
  </p:clrMapOvr>
</p:sld>
</file>

<file path=ppt/theme/theme1.xml><?xml version="1.0" encoding="utf-8"?>
<a:theme xmlns:a="http://schemas.openxmlformats.org/drawingml/2006/main" name="1_Kontortema">
  <a:themeElements>
    <a:clrScheme name="Gråtone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klassis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Kontortema">
  <a:themeElements>
    <a:clrScheme name="Gråtoneskal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klassis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6163</TotalTime>
  <Words>1875</Words>
  <Application>Microsoft Office PowerPoint</Application>
  <PresentationFormat>Skærmshow (4:3)</PresentationFormat>
  <Paragraphs>822</Paragraphs>
  <Slides>37</Slides>
  <Notes>1</Notes>
  <HiddenSlides>0</HiddenSlides>
  <MMClips>0</MMClips>
  <ScaleCrop>false</ScaleCrop>
  <HeadingPairs>
    <vt:vector size="6" baseType="variant">
      <vt:variant>
        <vt:lpstr>Benyttede skrifttyper</vt:lpstr>
      </vt:variant>
      <vt:variant>
        <vt:i4>5</vt:i4>
      </vt:variant>
      <vt:variant>
        <vt:lpstr>Tema</vt:lpstr>
      </vt:variant>
      <vt:variant>
        <vt:i4>2</vt:i4>
      </vt:variant>
      <vt:variant>
        <vt:lpstr>Slidetitler</vt:lpstr>
      </vt:variant>
      <vt:variant>
        <vt:i4>37</vt:i4>
      </vt:variant>
    </vt:vector>
  </HeadingPairs>
  <TitlesOfParts>
    <vt:vector size="44" baseType="lpstr">
      <vt:lpstr>Arial</vt:lpstr>
      <vt:lpstr>Calibri</vt:lpstr>
      <vt:lpstr>Georgia</vt:lpstr>
      <vt:lpstr>Lucida Grande</vt:lpstr>
      <vt:lpstr>Verdana</vt:lpstr>
      <vt:lpstr>1_Kontortema</vt:lpstr>
      <vt:lpstr>2_Kontortema</vt:lpstr>
      <vt:lpstr>Budget og regnskabsmøde Økonomi Midttrafik</vt:lpstr>
      <vt:lpstr>Introduktion</vt:lpstr>
      <vt:lpstr>PowerPoint-præsentation</vt:lpstr>
      <vt:lpstr>Indholdsfortegnelse</vt:lpstr>
      <vt:lpstr>Trafikselskab  </vt:lpstr>
      <vt:lpstr>PowerPoint-præsentation</vt:lpstr>
      <vt:lpstr>PowerPoint-præsentation</vt:lpstr>
      <vt:lpstr>PowerPoint-præsentation</vt:lpstr>
      <vt:lpstr>Busudgifter og Indeks</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FLEXTRAFIK  </vt:lpstr>
      <vt:lpstr>PowerPoint-præsentation</vt:lpstr>
      <vt:lpstr>PowerPoint-præsentation</vt:lpstr>
      <vt:lpstr>PowerPoint-præsentation</vt:lpstr>
      <vt:lpstr>PowerPoint-præsentation</vt:lpstr>
      <vt:lpstr>PowerPoint-præsentation</vt:lpstr>
      <vt:lpstr>Indtægter  </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Spørgsmål  </vt:lpstr>
    </vt:vector>
  </TitlesOfParts>
  <Company>Mazarin Aps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OVERSKRIFT OM EMNE. MÅ MAX. FYLDE TO LINIER</dc:title>
  <dc:creator>John Frandsen</dc:creator>
  <cp:lastModifiedBy>Solvej Jespersen</cp:lastModifiedBy>
  <cp:revision>476</cp:revision>
  <cp:lastPrinted>2019-06-18T13:26:46Z</cp:lastPrinted>
  <dcterms:created xsi:type="dcterms:W3CDTF">2012-01-11T14:42:46Z</dcterms:created>
  <dcterms:modified xsi:type="dcterms:W3CDTF">2021-06-14T07:43:29Z</dcterms:modified>
</cp:coreProperties>
</file>