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0" r:id="rId3"/>
    <p:sldMasterId id="2147483648" r:id="rId4"/>
  </p:sldMasterIdLst>
  <p:notesMasterIdLst>
    <p:notesMasterId r:id="rId19"/>
  </p:notesMasterIdLst>
  <p:handoutMasterIdLst>
    <p:handoutMasterId r:id="rId20"/>
  </p:handoutMasterIdLst>
  <p:sldIdLst>
    <p:sldId id="546" r:id="rId5"/>
    <p:sldId id="568" r:id="rId6"/>
    <p:sldId id="576" r:id="rId7"/>
    <p:sldId id="567" r:id="rId8"/>
    <p:sldId id="570" r:id="rId9"/>
    <p:sldId id="571" r:id="rId10"/>
    <p:sldId id="572" r:id="rId11"/>
    <p:sldId id="545" r:id="rId12"/>
    <p:sldId id="573" r:id="rId13"/>
    <p:sldId id="302" r:id="rId14"/>
    <p:sldId id="544" r:id="rId15"/>
    <p:sldId id="309" r:id="rId16"/>
    <p:sldId id="312" r:id="rId17"/>
    <p:sldId id="575" r:id="rId18"/>
  </p:sldIdLst>
  <p:sldSz cx="9144000" cy="6858000" type="screen4x3"/>
  <p:notesSz cx="6792913" cy="99250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5" autoAdjust="0"/>
    <p:restoredTop sz="94660"/>
  </p:normalViewPr>
  <p:slideViewPr>
    <p:cSldViewPr>
      <p:cViewPr varScale="1">
        <p:scale>
          <a:sx n="92" d="100"/>
          <a:sy n="92" d="100"/>
        </p:scale>
        <p:origin x="6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Højgaard Jensen" userId="d719507d425ad102" providerId="LiveId" clId="{9056BFAB-7401-4A2E-94B0-7DADB952876C}"/>
    <pc:docChg chg="custSel addSld delSld modSld sldOrd">
      <pc:chgData name="Ellen Højgaard Jensen" userId="d719507d425ad102" providerId="LiveId" clId="{9056BFAB-7401-4A2E-94B0-7DADB952876C}" dt="2024-09-09T11:59:17.115" v="84" actId="20577"/>
      <pc:docMkLst>
        <pc:docMk/>
      </pc:docMkLst>
      <pc:sldChg chg="addSp delSp modSp del mod ord">
        <pc:chgData name="Ellen Højgaard Jensen" userId="d719507d425ad102" providerId="LiveId" clId="{9056BFAB-7401-4A2E-94B0-7DADB952876C}" dt="2024-09-09T11:58:47.257" v="52" actId="47"/>
        <pc:sldMkLst>
          <pc:docMk/>
          <pc:sldMk cId="1682582495" sldId="290"/>
        </pc:sldMkLst>
        <pc:spChg chg="add mod">
          <ac:chgData name="Ellen Højgaard Jensen" userId="d719507d425ad102" providerId="LiveId" clId="{9056BFAB-7401-4A2E-94B0-7DADB952876C}" dt="2024-09-09T11:58:15.723" v="17" actId="5793"/>
          <ac:spMkLst>
            <pc:docMk/>
            <pc:sldMk cId="1682582495" sldId="290"/>
            <ac:spMk id="9" creationId="{BCDB502F-495F-85DB-3C9F-22D448BB152B}"/>
          </ac:spMkLst>
        </pc:spChg>
        <pc:picChg chg="del">
          <ac:chgData name="Ellen Højgaard Jensen" userId="d719507d425ad102" providerId="LiveId" clId="{9056BFAB-7401-4A2E-94B0-7DADB952876C}" dt="2024-09-09T10:03:56.473" v="1" actId="478"/>
          <ac:picMkLst>
            <pc:docMk/>
            <pc:sldMk cId="1682582495" sldId="290"/>
            <ac:picMk id="2" creationId="{00000000-0000-0000-0000-000000000000}"/>
          </ac:picMkLst>
        </pc:picChg>
        <pc:picChg chg="del">
          <ac:chgData name="Ellen Højgaard Jensen" userId="d719507d425ad102" providerId="LiveId" clId="{9056BFAB-7401-4A2E-94B0-7DADB952876C}" dt="2024-09-09T10:03:54.589" v="0" actId="478"/>
          <ac:picMkLst>
            <pc:docMk/>
            <pc:sldMk cId="1682582495" sldId="290"/>
            <ac:picMk id="8" creationId="{00000000-0000-0000-0000-000000000000}"/>
          </ac:picMkLst>
        </pc:picChg>
      </pc:sldChg>
      <pc:sldChg chg="addSp delSp modSp new mod setBg">
        <pc:chgData name="Ellen Højgaard Jensen" userId="d719507d425ad102" providerId="LiveId" clId="{9056BFAB-7401-4A2E-94B0-7DADB952876C}" dt="2024-09-09T11:59:17.115" v="84" actId="20577"/>
        <pc:sldMkLst>
          <pc:docMk/>
          <pc:sldMk cId="2599455581" sldId="576"/>
        </pc:sldMkLst>
        <pc:spChg chg="mod">
          <ac:chgData name="Ellen Højgaard Jensen" userId="d719507d425ad102" providerId="LiveId" clId="{9056BFAB-7401-4A2E-94B0-7DADB952876C}" dt="2024-09-09T11:58:59.165" v="53" actId="26606"/>
          <ac:spMkLst>
            <pc:docMk/>
            <pc:sldMk cId="2599455581" sldId="576"/>
            <ac:spMk id="2" creationId="{4B347CAA-66E2-06C8-FD81-D3E7D18BE78C}"/>
          </ac:spMkLst>
        </pc:spChg>
        <pc:spChg chg="del">
          <ac:chgData name="Ellen Højgaard Jensen" userId="d719507d425ad102" providerId="LiveId" clId="{9056BFAB-7401-4A2E-94B0-7DADB952876C}" dt="2024-09-09T11:58:30.291" v="19" actId="22"/>
          <ac:spMkLst>
            <pc:docMk/>
            <pc:sldMk cId="2599455581" sldId="576"/>
            <ac:spMk id="3" creationId="{7E050F33-8FFF-E91A-8B7D-C71139AA822C}"/>
          </ac:spMkLst>
        </pc:spChg>
        <pc:spChg chg="mod">
          <ac:chgData name="Ellen Højgaard Jensen" userId="d719507d425ad102" providerId="LiveId" clId="{9056BFAB-7401-4A2E-94B0-7DADB952876C}" dt="2024-09-09T11:59:17.115" v="84" actId="20577"/>
          <ac:spMkLst>
            <pc:docMk/>
            <pc:sldMk cId="2599455581" sldId="576"/>
            <ac:spMk id="4" creationId="{DF444B3A-9DC1-A7B0-ADB8-66342415AE9F}"/>
          </ac:spMkLst>
        </pc:spChg>
        <pc:spChg chg="add">
          <ac:chgData name="Ellen Højgaard Jensen" userId="d719507d425ad102" providerId="LiveId" clId="{9056BFAB-7401-4A2E-94B0-7DADB952876C}" dt="2024-09-09T11:58:59.165" v="53" actId="26606"/>
          <ac:spMkLst>
            <pc:docMk/>
            <pc:sldMk cId="2599455581" sldId="576"/>
            <ac:spMk id="11" creationId="{A4AC5506-6312-4701-8D3C-40187889A947}"/>
          </ac:spMkLst>
        </pc:spChg>
        <pc:picChg chg="add mod ord">
          <ac:chgData name="Ellen Højgaard Jensen" userId="d719507d425ad102" providerId="LiveId" clId="{9056BFAB-7401-4A2E-94B0-7DADB952876C}" dt="2024-09-09T11:58:59.165" v="53" actId="26606"/>
          <ac:picMkLst>
            <pc:docMk/>
            <pc:sldMk cId="2599455581" sldId="576"/>
            <ac:picMk id="6" creationId="{53CE1197-A535-0849-321D-C6575C7EAB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36" cy="496809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6991" y="0"/>
            <a:ext cx="2944336" cy="496809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r">
              <a:defRPr sz="1200"/>
            </a:lvl1pPr>
          </a:lstStyle>
          <a:p>
            <a:fld id="{97DEF067-1C38-4E49-92C4-6DD0E137B2A2}" type="datetimeFigureOut">
              <a:rPr lang="da-DK" smtClean="0"/>
              <a:t>09-09-2024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6656"/>
            <a:ext cx="2944336" cy="496808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6991" y="9426656"/>
            <a:ext cx="2944336" cy="496808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r">
              <a:defRPr sz="1200"/>
            </a:lvl1pPr>
          </a:lstStyle>
          <a:p>
            <a:fld id="{ABD1E05C-E397-4A6E-8105-1EC78B26CB5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905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36" cy="496809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6991" y="0"/>
            <a:ext cx="2944336" cy="496809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r">
              <a:defRPr sz="1200"/>
            </a:lvl1pPr>
          </a:lstStyle>
          <a:p>
            <a:fld id="{4F39AA68-2906-4CCC-A693-64B6A463EB00}" type="datetimeFigureOut">
              <a:rPr lang="da-DK" smtClean="0"/>
              <a:t>09-09-2024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7" rIns="91395" bIns="45697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8975" y="4714121"/>
            <a:ext cx="5434965" cy="4466511"/>
          </a:xfrm>
          <a:prstGeom prst="rect">
            <a:avLst/>
          </a:prstGeom>
        </p:spPr>
        <p:txBody>
          <a:bodyPr vert="horz" lIns="91395" tIns="45697" rIns="91395" bIns="45697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6656"/>
            <a:ext cx="2944336" cy="496808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6991" y="9426656"/>
            <a:ext cx="2944336" cy="496808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r">
              <a:defRPr sz="1200"/>
            </a:lvl1pPr>
          </a:lstStyle>
          <a:p>
            <a:fld id="{62B5CB22-E722-4753-8D25-91182483B3E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572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892-93FA-4785-917D-A50D18DE3C9E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943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Fotoet er fra Odense, hvor man har arbejdet meget bevidst med at opstille kvalitetskriterier for byfortætning Foto: Entasis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892-93FA-4785-917D-A50D18DE3C9E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79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1" dirty="0"/>
              <a:t>Stationsnærhedseffekten – hvor langt folk er villige til at gå fra station til bolig eller arbejdsplads – er et essentielt element i samtænkningen af trafik- og byplanlægning. Og effekten rækker flere hundrede meter længere, når stationen er velbetjent og placeret i en levende, bymæssig sammenhæng. Et eksempel på udvikling ved et knudepunkt er Egedal by, der var nomineret til Byplanprisen i 2021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892-93FA-4785-917D-A50D18DE3C9E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405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5" name="Pladsholder til diasnumm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fld id="{FF62E55D-3BC2-4CC5-A3C6-157FB739FFC2}" type="slidenum">
              <a:rPr lang="da-DK" smtClean="0">
                <a:solidFill>
                  <a:srgbClr val="FFFFFF">
                    <a:lumMod val="9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da-DK">
                <a:solidFill>
                  <a:srgbClr val="FFFFFF">
                    <a:lumMod val="9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fld id="{8908D190-72CD-4C63-A40F-DA37A67D8F69}" type="datetime1">
              <a:rPr lang="da-DK" smtClean="0">
                <a:solidFill>
                  <a:srgbClr val="FFFFFF">
                    <a:lumMod val="9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617-62E8-454C-9B8F-9BF7FB1B1198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9525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118-5D22-4FBF-B617-2EF524B78C9A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dholdsobjek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90C8F-DF83-0710-FA0C-E0158A4A0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EF09-A266-4D1E-8BA1-D74B9735943E}" type="datetime1">
              <a:rPr lang="da-DK" smtClean="0"/>
              <a:t>09-09-2024</a:t>
            </a:fld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3BF71-0140-D950-FF0E-52510864F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Ellen Højgaard Jensen  september 24</a:t>
            </a:r>
            <a:endParaRPr lang="da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810C1-D1F4-EC31-1DB5-B99DC34640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E7358-0022-4DCE-A9ED-04CB8545E3AE}" type="slidenum">
              <a:rPr lang="da-DK" altLang="da-DK"/>
              <a:pPr/>
              <a:t>‹nr.›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876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6299200"/>
            <a:ext cx="9144000" cy="5926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615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1DFB1-6FEA-6A12-7AE8-4CAEED92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4D396BA-6529-47A6-AE0E-88DA8CBA6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9B959B-D264-6D2F-7D06-71572F9A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BAE16C-A420-47A7-ACF2-C3D446C64402}" type="datetime1">
              <a:rPr lang="da-DK" smtClean="0">
                <a:solidFill>
                  <a:srgbClr val="FFFFFF">
                    <a:tint val="75000"/>
                  </a:srgbClr>
                </a:solidFill>
                <a:latin typeface="Arial" charset="0"/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BD002D-337B-C7DB-BAE4-834EE0DB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FFFFFF">
                    <a:tint val="75000"/>
                  </a:srgbClr>
                </a:solidFill>
                <a:latin typeface="Arial" charset="0"/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582F3F-5F98-0996-3A00-9D9CF12A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9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B4EA3-F260-E47D-290D-33156BA2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28F2EB-A98F-2279-B381-1EE50A2E1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E7A9C2-6A57-256F-975E-EEFC849A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A05D-235E-4450-9099-30BD856FB613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539EF1-0C3D-5314-D3C8-AB0909E6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8D0567-9886-1F96-95EE-59CAB5F9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0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97F6A-21CC-6B00-7590-B10CD2481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BFBDB2-D1AF-D0A7-EF0D-84DB08DC2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2A9355-AF83-0022-FF19-BF48F4B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35E-1D0B-4B7C-B5B6-1DFDC68782DD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B3AFA7-AB5A-C5B1-69A8-D490C745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1BD36F-748A-140E-801F-3CE1CF02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47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4A975-7F02-9D0F-49BE-1E1BA254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C3849C-E79A-2CB7-58C7-5E48AD537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8F9EEC-C214-C578-87B3-201102C69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FBF31C-7C4A-3493-D03A-C0ADC527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F752-A310-4BF5-9B53-D98DE7073A9A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EA78F2-E6CD-DE92-F621-B9E9D18C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EABCF9B-2978-AD24-DB0A-92B67247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2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1B642-09D1-3C25-56F2-9887140F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3FE621-5840-20DF-F0BE-8FAF4238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CFFC3FC-8DA9-0888-7610-EDD4E1AF5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5B13FF0-9190-9466-D7BB-E2DA50725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5018B24-B585-2244-BE28-05ABB1912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AEAD42F-2946-653F-7922-02FC8FC0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3A91-4B8A-4D30-BD33-3347BD362E27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325D0BC-D114-2A5F-85E7-573B148E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66C9D3E-A8E8-6399-D5F2-306A991A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FA46C-7B25-783D-F078-4A30AEA7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06F03FA-EE77-6DD5-0D32-B663108DF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0A1-63B7-4637-830E-3AF479CA3017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113D590-8168-9C30-1571-15314B45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2D55BE-C767-76FC-D63C-B39BD286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6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5E6D"/>
                </a:solidFill>
              </a:defRPr>
            </a:lvl1pPr>
            <a:lvl2pPr>
              <a:defRPr>
                <a:solidFill>
                  <a:srgbClr val="3B5E6D"/>
                </a:solidFill>
              </a:defRPr>
            </a:lvl2pPr>
            <a:lvl3pPr>
              <a:defRPr>
                <a:solidFill>
                  <a:srgbClr val="3B5E6D"/>
                </a:solidFill>
              </a:defRPr>
            </a:lvl3pPr>
            <a:lvl4pPr>
              <a:defRPr>
                <a:solidFill>
                  <a:srgbClr val="3B5E6D"/>
                </a:solidFill>
              </a:defRPr>
            </a:lvl4pPr>
            <a:lvl5pPr>
              <a:defRPr>
                <a:solidFill>
                  <a:srgbClr val="3B5E6D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33C8-85EC-45DE-8AF4-9C1F09FF78EF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134536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701F672-F922-B411-485D-19C3DCDF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F27F-9E11-4BA1-AC35-D3B2147B1C59}" type="datetime1">
              <a:rPr lang="da-DK" smtClean="0"/>
              <a:t>09-09-2024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A0F442A-1F53-F745-C506-864F228A9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Ellen Højgaard Jensen  september 24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5C03EA3-85F0-DE78-09B8-E0522F84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03C2-71CB-4A78-BDD0-0BF1B98748A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8141DFF-CDF8-BB75-0EB1-BE624EAEFECB}"/>
              </a:ext>
            </a:extLst>
          </p:cNvPr>
          <p:cNvSpPr/>
          <p:nvPr userDrawn="1"/>
        </p:nvSpPr>
        <p:spPr>
          <a:xfrm>
            <a:off x="0" y="6299200"/>
            <a:ext cx="9144000" cy="5926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16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34936-E9A9-C327-23B4-8BEAC66E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A5FE10-65E0-8039-D87C-577D678D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386BD8-999C-F654-6F37-C50E3BC70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9F590F-642C-42B3-9D98-7DA456E3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E7B-CE68-435A-B7C6-945417B54D33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AA32577-4D02-2D2A-E1C5-5FAC879D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447610-ECB1-874E-9953-B608A0A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4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48CD7-47C8-529B-516B-A01A2FE4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E7A13ED-B368-CF26-C4FE-C66C6E028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3C3F1D4-1ED5-844E-79CD-2BD7536CB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840F87-5CB0-E20E-9AD1-5EABBB3B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CAE4-2137-41B2-AC22-7A5F00DB1D9E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12840E9-533A-AAC2-BDA1-C06247A3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06BB754-71E0-CB05-EFD8-E813EF91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98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A42C9-5B94-262B-DF38-38EE48CB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F04DA8C-E41B-F802-BE55-BDA018B22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410233-2FE9-9703-E705-F056DDE4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0035-C890-4F5A-A0BA-AD262F47C881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15223F-E946-6B27-F1D3-7CE6F0D0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7144FD-1128-C150-EEB7-4A9B8AD6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7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B3D684B-0C74-3D6E-6AAE-7A4EFC3C6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971A06-3991-3A0C-52A0-CAD69A13A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60D1B0-1DC4-9B46-F819-BEE0ED1E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7C80-54DE-44C6-BE71-44E5A0D737F0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62F27B-0F17-73CD-1293-917FE346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C3687B-9CB0-2661-4B2F-F669C66F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6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Ku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02CA-C53C-40D7-A43D-2685DFF9DCDF}" type="datetime1">
              <a:rPr lang="da-DK" smtClean="0"/>
              <a:t>09-09-2024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94814" y="6416430"/>
            <a:ext cx="512504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4ABB13F-A80B-42A3-8AE1-44DF3902591F}"/>
              </a:ext>
            </a:extLst>
          </p:cNvPr>
          <p:cNvSpPr/>
          <p:nvPr userDrawn="1"/>
        </p:nvSpPr>
        <p:spPr>
          <a:xfrm>
            <a:off x="1" y="609600"/>
            <a:ext cx="3354281" cy="671903"/>
          </a:xfrm>
          <a:prstGeom prst="rect">
            <a:avLst/>
          </a:prstGeom>
          <a:solidFill>
            <a:srgbClr val="EDC249">
              <a:alpha val="2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000" tIns="108000" rIns="135000" bIns="108000" rtlCol="0" anchor="ctr"/>
          <a:lstStyle/>
          <a:p>
            <a:pPr marL="0" indent="0" algn="l">
              <a:buNone/>
            </a:pPr>
            <a:endParaRPr lang="da-DK" sz="1050" b="1" dirty="0">
              <a:solidFill>
                <a:srgbClr val="A28534"/>
              </a:solidFill>
              <a:latin typeface="Museo Sans 100"/>
            </a:endParaRPr>
          </a:p>
        </p:txBody>
      </p:sp>
      <p:pic>
        <p:nvPicPr>
          <p:cNvPr id="14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1A13F14-07DE-48AC-A645-0688F7C60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13736" y="5433581"/>
            <a:ext cx="579973" cy="881173"/>
          </a:xfrm>
          <a:prstGeom prst="rect">
            <a:avLst/>
          </a:prstGeom>
        </p:spPr>
      </p:pic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5F426AD-967F-4A82-B598-017E99614A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228638" y="5896784"/>
            <a:ext cx="1144465" cy="293746"/>
          </a:xfrm>
          <a:prstGeom prst="rect">
            <a:avLst/>
          </a:prstGeom>
        </p:spPr>
      </p:pic>
      <p:pic>
        <p:nvPicPr>
          <p:cNvPr id="16" name="Billede 15" descr="Et billede, der indeholder tekst, bordservice, plade, service&#10;&#10;Automatisk genereret beskrivelse">
            <a:extLst>
              <a:ext uri="{FF2B5EF4-FFF2-40B4-BE49-F238E27FC236}">
                <a16:creationId xmlns:a16="http://schemas.microsoft.com/office/drawing/2014/main" id="{186DC47A-7F0C-4F0D-AD70-9E484CED17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226239" y="6399802"/>
            <a:ext cx="1135558" cy="34874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A48EDD2-09F1-421A-85A0-1FA38095B2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alphaModFix amt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3736" y="6400407"/>
            <a:ext cx="579973" cy="3850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 Højgaard Jensen  september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84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793F-0648-4830-B628-F8F1807F04B2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15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B06-86A9-40BD-AA49-563E95B0A67F}" type="datetime1">
              <a:rPr lang="da-DK" smtClean="0"/>
              <a:t>09-09-2024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94814" y="6416430"/>
            <a:ext cx="512504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4ABB13F-A80B-42A3-8AE1-44DF3902591F}"/>
              </a:ext>
            </a:extLst>
          </p:cNvPr>
          <p:cNvSpPr/>
          <p:nvPr userDrawn="1"/>
        </p:nvSpPr>
        <p:spPr>
          <a:xfrm>
            <a:off x="1" y="609600"/>
            <a:ext cx="3354281" cy="671903"/>
          </a:xfrm>
          <a:prstGeom prst="rect">
            <a:avLst/>
          </a:prstGeom>
          <a:solidFill>
            <a:srgbClr val="EDC249">
              <a:alpha val="2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000" tIns="108000" rIns="135000" bIns="108000" rtlCol="0" anchor="ctr"/>
          <a:lstStyle/>
          <a:p>
            <a:pPr marL="0" indent="0" algn="l">
              <a:buNone/>
            </a:pPr>
            <a:endParaRPr lang="da-DK" sz="1050" b="1" dirty="0">
              <a:solidFill>
                <a:srgbClr val="A28534"/>
              </a:solidFill>
              <a:latin typeface="Museo Sans 100"/>
            </a:endParaRPr>
          </a:p>
        </p:txBody>
      </p:sp>
      <p:pic>
        <p:nvPicPr>
          <p:cNvPr id="14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1A13F14-07DE-48AC-A645-0688F7C60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13736" y="5433581"/>
            <a:ext cx="579973" cy="881173"/>
          </a:xfrm>
          <a:prstGeom prst="rect">
            <a:avLst/>
          </a:prstGeom>
        </p:spPr>
      </p:pic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5F426AD-967F-4A82-B598-017E99614A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228638" y="5896784"/>
            <a:ext cx="1144465" cy="293746"/>
          </a:xfrm>
          <a:prstGeom prst="rect">
            <a:avLst/>
          </a:prstGeom>
        </p:spPr>
      </p:pic>
      <p:pic>
        <p:nvPicPr>
          <p:cNvPr id="16" name="Billede 15" descr="Et billede, der indeholder tekst, bordservice, plade, service&#10;&#10;Automatisk genereret beskrivelse">
            <a:extLst>
              <a:ext uri="{FF2B5EF4-FFF2-40B4-BE49-F238E27FC236}">
                <a16:creationId xmlns:a16="http://schemas.microsoft.com/office/drawing/2014/main" id="{186DC47A-7F0C-4F0D-AD70-9E484CED17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226239" y="6399802"/>
            <a:ext cx="1135558" cy="34874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A48EDD2-09F1-421A-85A0-1FA38095B2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alphaModFix amt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3736" y="6400407"/>
            <a:ext cx="579973" cy="3850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 Højgaard Jensen  september 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9596" y="6399411"/>
            <a:ext cx="683954" cy="365125"/>
          </a:xfrm>
        </p:spPr>
        <p:txBody>
          <a:bodyPr/>
          <a:lstStyle/>
          <a:p>
            <a:fld id="{F3783A60-CB36-4A70-BC87-6FE90DB9EE64}" type="datetime1">
              <a:rPr lang="da-DK" smtClean="0"/>
              <a:t>09-09-2024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8635" y="6399017"/>
            <a:ext cx="4723209" cy="365125"/>
          </a:xfrm>
        </p:spPr>
        <p:txBody>
          <a:bodyPr/>
          <a:lstStyle/>
          <a:p>
            <a:r>
              <a:rPr lang="en-US"/>
              <a:t>Ellen Højgaard Jensen  september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1296" y="6399017"/>
            <a:ext cx="512504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33" name="Billede 3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F0772A9-BE56-4AD2-BA57-DC85199F1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13736" y="5433581"/>
            <a:ext cx="579973" cy="881173"/>
          </a:xfrm>
          <a:prstGeom prst="rect">
            <a:avLst/>
          </a:prstGeom>
        </p:spPr>
      </p:pic>
      <p:pic>
        <p:nvPicPr>
          <p:cNvPr id="34" name="Billede 3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705F5F7-B45F-4067-BC50-C02FF85FA3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228638" y="5896784"/>
            <a:ext cx="1144465" cy="293746"/>
          </a:xfrm>
          <a:prstGeom prst="rect">
            <a:avLst/>
          </a:prstGeom>
        </p:spPr>
      </p:pic>
      <p:pic>
        <p:nvPicPr>
          <p:cNvPr id="35" name="Billede 34" descr="Et billede, der indeholder tekst, bordservice, plade, service&#10;&#10;Automatisk genereret beskrivelse">
            <a:extLst>
              <a:ext uri="{FF2B5EF4-FFF2-40B4-BE49-F238E27FC236}">
                <a16:creationId xmlns:a16="http://schemas.microsoft.com/office/drawing/2014/main" id="{881260B7-9EAB-4978-8C0C-F45C71D36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226239" y="6399802"/>
            <a:ext cx="1135558" cy="348748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E826EAFA-A3C0-49B3-809D-0848891D2A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3736" y="6400407"/>
            <a:ext cx="579973" cy="3850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708175F-6161-400F-ADDA-2ACE3A10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11387C-4A80-4ED1-AD9A-7F20E1CA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160590"/>
            <a:ext cx="6447501" cy="388077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C4F4279-B64A-4BA2-83E9-70FAFD4EA892}"/>
              </a:ext>
            </a:extLst>
          </p:cNvPr>
          <p:cNvSpPr/>
          <p:nvPr userDrawn="1"/>
        </p:nvSpPr>
        <p:spPr>
          <a:xfrm>
            <a:off x="511356" y="0"/>
            <a:ext cx="6444145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000" tIns="108000" rIns="135000" bIns="108000" rtlCol="0" anchor="ctr"/>
          <a:lstStyle/>
          <a:p>
            <a:pPr marL="0" indent="0" algn="l">
              <a:buNone/>
            </a:pPr>
            <a:endParaRPr lang="da-DK" sz="1050" b="1" dirty="0">
              <a:solidFill>
                <a:srgbClr val="A28534"/>
              </a:solidFill>
              <a:latin typeface="Museo Sans 10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9201E67-2AED-461B-8129-229D118B48FC}"/>
              </a:ext>
            </a:extLst>
          </p:cNvPr>
          <p:cNvSpPr/>
          <p:nvPr userDrawn="1"/>
        </p:nvSpPr>
        <p:spPr>
          <a:xfrm>
            <a:off x="0" y="0"/>
            <a:ext cx="508001" cy="6858000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5000" tIns="108000" rIns="135000" bIns="108000" rtlCol="0" anchor="ctr"/>
          <a:lstStyle/>
          <a:p>
            <a:pPr marL="0" indent="0" algn="l">
              <a:buNone/>
            </a:pPr>
            <a:endParaRPr lang="da-DK" sz="1050" b="1" dirty="0">
              <a:solidFill>
                <a:srgbClr val="A28534"/>
              </a:solidFill>
              <a:latin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45955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1123-532D-45E5-B5EE-1F0811598F26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65694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C033-F0D1-473E-8633-98F40B8E2F79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1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8E9B-483D-44E9-B574-F0279BC16949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ladsholder til sidefod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9548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8D82-5FB6-4A2B-9A5E-DA45D7C9966D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1381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E95-991C-4472-B73E-24FB09DF9528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4D24-9F15-4BCE-B98E-5B1BC918CC1D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35B8-C236-4251-BE9F-5E3B9611FCD8}" type="datetime1">
              <a:rPr lang="da-DK" smtClean="0">
                <a:solidFill>
                  <a:srgbClr val="FFFFFF">
                    <a:tint val="75000"/>
                  </a:srgbClr>
                </a:solidFill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2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1A8">
                <a:alpha val="40000"/>
              </a:srgbClr>
            </a:gs>
            <a:gs pos="100000">
              <a:srgbClr val="5E91A8">
                <a:alpha val="6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5479" name="Picture 6" descr="DB_Logo_PP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496773" y="6237288"/>
            <a:ext cx="2102079" cy="48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658822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8DD2DA-86D9-4AD6-9E2D-95387C0C10CA}" type="datetime1">
              <a:rPr lang="da-DK" smtClean="0">
                <a:solidFill>
                  <a:srgbClr val="FFFFFF">
                    <a:tint val="75000"/>
                  </a:srgbClr>
                </a:solidFill>
                <a:latin typeface="Arial" charset="0"/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FFFFFF">
                    <a:tint val="75000"/>
                  </a:srgbClr>
                </a:solidFill>
                <a:latin typeface="Arial" charset="0"/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B5E6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B5E6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B5E6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B5E6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B5E6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5464380-0716-8252-DE81-0EF3CE10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418F79-3248-A0B9-DD70-7895DA17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B55F53-F685-F1F1-5CDF-040120DE4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AEF5D6-27B1-43C4-B2DA-5E01655E5121}" type="datetime1">
              <a:rPr lang="da-DK" smtClean="0">
                <a:solidFill>
                  <a:srgbClr val="FFFFFF">
                    <a:tint val="75000"/>
                  </a:srgbClr>
                </a:solidFill>
                <a:latin typeface="Arial" charset="0"/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EE6CC6-F7ED-50BA-7FDF-BD7699BCA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FFFFFF">
                    <a:tint val="75000"/>
                  </a:srgbClr>
                </a:solidFill>
                <a:latin typeface="Arial" charset="0"/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CA1428-84B9-3A80-5AA7-A7A9DB459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1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1A8">
                <a:alpha val="40000"/>
              </a:srgbClr>
            </a:gs>
            <a:gs pos="100000">
              <a:srgbClr val="5E91A8">
                <a:alpha val="6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5479" name="Picture 6" descr="DB_Logo_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6773" y="6237288"/>
            <a:ext cx="2102079" cy="48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658822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046371-0926-4F1F-A520-79CC87F2410A}" type="datetime1">
              <a:rPr lang="da-DK" smtClean="0">
                <a:solidFill>
                  <a:srgbClr val="FFFFFF">
                    <a:tint val="75000"/>
                  </a:srgbClr>
                </a:solidFill>
                <a:latin typeface="Arial" charset="0"/>
              </a:rPr>
              <a:t>09-09-2024</a:t>
            </a:fld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62E55D-3BC2-4CC5-A3C6-157FB739FFC2}" type="slidenum">
              <a:rPr lang="da-DK" smtClean="0">
                <a:solidFill>
                  <a:srgbClr val="FFFFFF">
                    <a:tint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FFFFFF">
                    <a:tint val="75000"/>
                  </a:srgbClr>
                </a:solidFill>
                <a:latin typeface="Arial" charset="0"/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B5E6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B5E6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B5E6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B5E6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B5E6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314" y="6383426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B4A6-C43D-40ED-BDEB-0294966CC5B5}" type="datetime1">
              <a:rPr lang="da-DK" smtClean="0"/>
              <a:t>09-09-2024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4281" y="6310392"/>
            <a:ext cx="2435439" cy="441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Ellen Højgaard Jensen  september 24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8" r:id="rId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1">
            <a:extLst>
              <a:ext uri="{FF2B5EF4-FFF2-40B4-BE49-F238E27FC236}">
                <a16:creationId xmlns:a16="http://schemas.microsoft.com/office/drawing/2014/main" id="{CEBA909C-4BF1-43B3-A191-1F6BD1F81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80EC1-81FC-6DE4-A2E7-A4795FEC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91" y="4072042"/>
            <a:ext cx="4623058" cy="20570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/>
              <a:t>Hvordan indretter vi byerne til mere kollektiv trafik ? </a:t>
            </a:r>
            <a:br>
              <a:rPr lang="en-US" sz="3500" b="1"/>
            </a:br>
            <a:endParaRPr lang="en-US" sz="3500" b="1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94A020-5BE7-7882-CF67-F59B1EA29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1444" y="4072042"/>
            <a:ext cx="3123904" cy="20570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400" b="1"/>
              <a:t>Midttrafik 2024 </a:t>
            </a:r>
          </a:p>
        </p:txBody>
      </p:sp>
      <p:pic>
        <p:nvPicPr>
          <p:cNvPr id="7" name="Pladsholder til indhold 3">
            <a:extLst>
              <a:ext uri="{FF2B5EF4-FFF2-40B4-BE49-F238E27FC236}">
                <a16:creationId xmlns:a16="http://schemas.microsoft.com/office/drawing/2014/main" id="{7E470560-16E6-4E78-956F-E0A9713FAD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12838"/>
          <a:stretch/>
        </p:blipFill>
        <p:spPr bwMode="auto">
          <a:xfrm>
            <a:off x="147528" y="174032"/>
            <a:ext cx="8860540" cy="3726295"/>
          </a:xfrm>
          <a:prstGeom prst="rect">
            <a:avLst/>
          </a:prstGeom>
          <a:noFill/>
        </p:spPr>
      </p:pic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4D50C3-EAE1-812B-9619-940FCDF4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Ellen Højgaard Jensen  september 24</a:t>
            </a:r>
          </a:p>
        </p:txBody>
      </p:sp>
    </p:spTree>
    <p:extLst>
      <p:ext uri="{BB962C8B-B14F-4D97-AF65-F5344CB8AC3E}">
        <p14:creationId xmlns:p14="http://schemas.microsoft.com/office/powerpoint/2010/main" val="68879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B87C2F17-D628-4EFF-AA9B-717098F435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001" y="1314450"/>
            <a:ext cx="6447501" cy="990600"/>
          </a:xfrm>
        </p:spPr>
        <p:txBody>
          <a:bodyPr>
            <a:normAutofit fontScale="90000"/>
          </a:bodyPr>
          <a:lstStyle/>
          <a:p>
            <a:br>
              <a:rPr lang="da-DK" dirty="0">
                <a:solidFill>
                  <a:schemeClr val="accent1"/>
                </a:solidFill>
              </a:rPr>
            </a:br>
            <a:r>
              <a:rPr lang="da-DK" b="1" dirty="0">
                <a:solidFill>
                  <a:srgbClr val="C00000"/>
                </a:solidFill>
              </a:rPr>
              <a:t>Brug den eksisterende by</a:t>
            </a:r>
          </a:p>
        </p:txBody>
      </p:sp>
      <p:sp>
        <p:nvSpPr>
          <p:cNvPr id="4" name="Pladsholder til indhold 5">
            <a:extLst>
              <a:ext uri="{FF2B5EF4-FFF2-40B4-BE49-F238E27FC236}">
                <a16:creationId xmlns:a16="http://schemas.microsoft.com/office/drawing/2014/main" id="{33884436-9BDC-41D3-A766-3B0EF3ABB32F}"/>
              </a:ext>
            </a:extLst>
          </p:cNvPr>
          <p:cNvSpPr txBox="1">
            <a:spLocks/>
          </p:cNvSpPr>
          <p:nvPr/>
        </p:nvSpPr>
        <p:spPr>
          <a:xfrm>
            <a:off x="508001" y="2477691"/>
            <a:ext cx="4687169" cy="29110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dirty="0"/>
              <a:t>Omdan og genbrug bystrukturen – både i bymidterne, i de udtjente erhvervsområder, i landsbyerne og i forstædernes mere åbne bebyggelser. Kommunerne kan styre dette gennem kommune og lokalplaner. Der kan også udpeges specifikke omdannelsesområder i kommuneplanen for at målrette udviklingen.</a:t>
            </a:r>
          </a:p>
          <a:p>
            <a:pPr marL="0" indent="0">
              <a:buNone/>
            </a:pPr>
            <a:endParaRPr lang="da-DK" sz="15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08E02AD-25EB-4278-A583-5F1AB6F4A9F2}"/>
              </a:ext>
            </a:extLst>
          </p:cNvPr>
          <p:cNvSpPr txBox="1"/>
          <p:nvPr/>
        </p:nvSpPr>
        <p:spPr>
          <a:xfrm>
            <a:off x="5984931" y="4376924"/>
            <a:ext cx="4775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75" dirty="0"/>
              <a:t>Foto: JJW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280FA50-E61C-4DD7-BBF2-2101554546F1}"/>
              </a:ext>
            </a:extLst>
          </p:cNvPr>
          <p:cNvGrpSpPr/>
          <p:nvPr/>
        </p:nvGrpSpPr>
        <p:grpSpPr>
          <a:xfrm>
            <a:off x="791766" y="4550048"/>
            <a:ext cx="3665955" cy="1173272"/>
            <a:chOff x="1541930" y="695357"/>
            <a:chExt cx="5016455" cy="1564362"/>
          </a:xfrm>
        </p:grpSpPr>
        <p:sp>
          <p:nvSpPr>
            <p:cNvPr id="10" name="Rektangel: afrundede hjørner 9">
              <a:extLst>
                <a:ext uri="{FF2B5EF4-FFF2-40B4-BE49-F238E27FC236}">
                  <a16:creationId xmlns:a16="http://schemas.microsoft.com/office/drawing/2014/main" id="{FE84FC84-74E1-467C-A0E0-927CC2F43E38}"/>
                </a:ext>
              </a:extLst>
            </p:cNvPr>
            <p:cNvSpPr/>
            <p:nvPr/>
          </p:nvSpPr>
          <p:spPr>
            <a:xfrm>
              <a:off x="1541930" y="695357"/>
              <a:ext cx="5016455" cy="1564362"/>
            </a:xfrm>
            <a:prstGeom prst="roundRect">
              <a:avLst/>
            </a:prstGeom>
            <a:solidFill>
              <a:srgbClr val="FAEFD0"/>
            </a:solidFill>
            <a:ln w="2540">
              <a:noFill/>
            </a:ln>
            <a:effectLst>
              <a:softEdge rad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08000" tIns="108000" rIns="81000" bIns="162000" rtlCol="0" anchor="ctr"/>
            <a:lstStyle/>
            <a:p>
              <a:pPr algn="ctr">
                <a:lnSpc>
                  <a:spcPct val="200000"/>
                </a:lnSpc>
              </a:pPr>
              <a:r>
                <a:rPr lang="da-DK" sz="1200" b="1" spc="225" dirty="0">
                  <a:solidFill>
                    <a:schemeClr val="accent1"/>
                  </a:solidFill>
                  <a:latin typeface="Museo Sans 100"/>
                </a:rPr>
                <a:t> </a:t>
              </a:r>
              <a:r>
                <a:rPr lang="da-DK" sz="1200" b="1" spc="75" dirty="0">
                  <a:solidFill>
                    <a:schemeClr val="accent1"/>
                  </a:solidFill>
                  <a:latin typeface="Museo Sans 100"/>
                </a:rPr>
                <a:t>KOMMUNENS ROLLE</a:t>
              </a:r>
            </a:p>
            <a:p>
              <a:r>
                <a:rPr lang="da-DK" sz="1200" dirty="0">
                  <a:solidFill>
                    <a:schemeClr val="accent1"/>
                  </a:solidFill>
                  <a:latin typeface="Museo Sans 100" panose="02000000000000000000"/>
                </a:rPr>
                <a:t>Kommuneplanen sætter rammer for byvækst – og det er derfor en politisk beslutning om man vil udlægge ny by eller forbedre den eksisterende. Derudover kan der udpeges særlige byomdannelsesområder</a:t>
              </a:r>
            </a:p>
          </p:txBody>
        </p:sp>
        <p:grpSp>
          <p:nvGrpSpPr>
            <p:cNvPr id="11" name="Grafik 28">
              <a:extLst>
                <a:ext uri="{FF2B5EF4-FFF2-40B4-BE49-F238E27FC236}">
                  <a16:creationId xmlns:a16="http://schemas.microsoft.com/office/drawing/2014/main" id="{998DB6ED-F09A-41AC-B32D-97BB0B502553}"/>
                </a:ext>
              </a:extLst>
            </p:cNvPr>
            <p:cNvGrpSpPr/>
            <p:nvPr/>
          </p:nvGrpSpPr>
          <p:grpSpPr>
            <a:xfrm>
              <a:off x="1793282" y="787235"/>
              <a:ext cx="1030519" cy="332548"/>
              <a:chOff x="6719370" y="2973707"/>
              <a:chExt cx="1238984" cy="399820"/>
            </a:xfrm>
          </p:grpSpPr>
          <p:sp>
            <p:nvSpPr>
              <p:cNvPr id="12" name="Kombinationstegning: figur 11">
                <a:extLst>
                  <a:ext uri="{FF2B5EF4-FFF2-40B4-BE49-F238E27FC236}">
                    <a16:creationId xmlns:a16="http://schemas.microsoft.com/office/drawing/2014/main" id="{7974A5C5-A8D6-441F-A14F-251BFF0EF4EE}"/>
                  </a:ext>
                </a:extLst>
              </p:cNvPr>
              <p:cNvSpPr/>
              <p:nvPr/>
            </p:nvSpPr>
            <p:spPr>
              <a:xfrm>
                <a:off x="7757438" y="3048152"/>
                <a:ext cx="200916" cy="321063"/>
              </a:xfrm>
              <a:custGeom>
                <a:avLst/>
                <a:gdLst>
                  <a:gd name="connsiteX0" fmla="*/ 200916 w 200916"/>
                  <a:gd name="connsiteY0" fmla="*/ 321064 h 321063"/>
                  <a:gd name="connsiteX1" fmla="*/ 0 w 200916"/>
                  <a:gd name="connsiteY1" fmla="*/ 321064 h 321063"/>
                  <a:gd name="connsiteX2" fmla="*/ 0 w 200916"/>
                  <a:gd name="connsiteY2" fmla="*/ 101320 h 321063"/>
                  <a:gd name="connsiteX3" fmla="*/ 101320 w 200916"/>
                  <a:gd name="connsiteY3" fmla="*/ 0 h 321063"/>
                  <a:gd name="connsiteX4" fmla="*/ 199623 w 200916"/>
                  <a:gd name="connsiteY4" fmla="*/ 98302 h 32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16" h="321063">
                    <a:moveTo>
                      <a:pt x="200916" y="321064"/>
                    </a:moveTo>
                    <a:lnTo>
                      <a:pt x="0" y="321064"/>
                    </a:lnTo>
                    <a:lnTo>
                      <a:pt x="0" y="101320"/>
                    </a:lnTo>
                    <a:lnTo>
                      <a:pt x="101320" y="0"/>
                    </a:lnTo>
                    <a:lnTo>
                      <a:pt x="199623" y="98302"/>
                    </a:lnTo>
                    <a:close/>
                  </a:path>
                </a:pathLst>
              </a:custGeom>
              <a:solidFill>
                <a:srgbClr val="60B442"/>
              </a:solidFill>
              <a:ln w="14339" cap="flat">
                <a:solidFill>
                  <a:srgbClr val="60B4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3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Kombinationstegning: figur 12">
                <a:extLst>
                  <a:ext uri="{FF2B5EF4-FFF2-40B4-BE49-F238E27FC236}">
                    <a16:creationId xmlns:a16="http://schemas.microsoft.com/office/drawing/2014/main" id="{0F922432-6626-4499-91B0-D0949B9755E4}"/>
                  </a:ext>
                </a:extLst>
              </p:cNvPr>
              <p:cNvSpPr/>
              <p:nvPr/>
            </p:nvSpPr>
            <p:spPr>
              <a:xfrm>
                <a:off x="7207146" y="3141712"/>
                <a:ext cx="503009" cy="231815"/>
              </a:xfrm>
              <a:custGeom>
                <a:avLst/>
                <a:gdLst>
                  <a:gd name="connsiteX0" fmla="*/ 503009 w 503009"/>
                  <a:gd name="connsiteY0" fmla="*/ 231815 h 231815"/>
                  <a:gd name="connsiteX1" fmla="*/ 503009 w 503009"/>
                  <a:gd name="connsiteY1" fmla="*/ 144148 h 231815"/>
                  <a:gd name="connsiteX2" fmla="*/ 444804 w 503009"/>
                  <a:gd name="connsiteY2" fmla="*/ 66972 h 231815"/>
                  <a:gd name="connsiteX3" fmla="*/ 385449 w 503009"/>
                  <a:gd name="connsiteY3" fmla="*/ 144148 h 231815"/>
                  <a:gd name="connsiteX4" fmla="*/ 385449 w 503009"/>
                  <a:gd name="connsiteY4" fmla="*/ 193443 h 231815"/>
                  <a:gd name="connsiteX5" fmla="*/ 308560 w 503009"/>
                  <a:gd name="connsiteY5" fmla="*/ 193443 h 231815"/>
                  <a:gd name="connsiteX6" fmla="*/ 308560 w 503009"/>
                  <a:gd name="connsiteY6" fmla="*/ 53894 h 231815"/>
                  <a:gd name="connsiteX7" fmla="*/ 254810 w 503009"/>
                  <a:gd name="connsiteY7" fmla="*/ 0 h 231815"/>
                  <a:gd name="connsiteX8" fmla="*/ 60361 w 503009"/>
                  <a:gd name="connsiteY8" fmla="*/ 0 h 231815"/>
                  <a:gd name="connsiteX9" fmla="*/ 0 w 503009"/>
                  <a:gd name="connsiteY9" fmla="*/ 60361 h 231815"/>
                  <a:gd name="connsiteX10" fmla="*/ 0 w 503009"/>
                  <a:gd name="connsiteY10" fmla="*/ 231815 h 23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009" h="231815">
                    <a:moveTo>
                      <a:pt x="503009" y="231815"/>
                    </a:moveTo>
                    <a:lnTo>
                      <a:pt x="503009" y="144148"/>
                    </a:lnTo>
                    <a:lnTo>
                      <a:pt x="444804" y="66972"/>
                    </a:lnTo>
                    <a:lnTo>
                      <a:pt x="385449" y="144148"/>
                    </a:lnTo>
                    <a:lnTo>
                      <a:pt x="385449" y="193443"/>
                    </a:lnTo>
                    <a:lnTo>
                      <a:pt x="308560" y="193443"/>
                    </a:lnTo>
                    <a:lnTo>
                      <a:pt x="308560" y="53894"/>
                    </a:lnTo>
                    <a:lnTo>
                      <a:pt x="254810" y="0"/>
                    </a:lnTo>
                    <a:lnTo>
                      <a:pt x="60361" y="0"/>
                    </a:lnTo>
                    <a:lnTo>
                      <a:pt x="0" y="60361"/>
                    </a:lnTo>
                    <a:lnTo>
                      <a:pt x="0" y="231815"/>
                    </a:lnTo>
                    <a:close/>
                  </a:path>
                </a:pathLst>
              </a:custGeom>
              <a:solidFill>
                <a:srgbClr val="60B442"/>
              </a:solidFill>
              <a:ln w="14339" cap="flat">
                <a:solidFill>
                  <a:srgbClr val="60B4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3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Kombinationstegning: figur 13">
                <a:extLst>
                  <a:ext uri="{FF2B5EF4-FFF2-40B4-BE49-F238E27FC236}">
                    <a16:creationId xmlns:a16="http://schemas.microsoft.com/office/drawing/2014/main" id="{F8C80579-569A-4FE1-861F-AB231A58FE7D}"/>
                  </a:ext>
                </a:extLst>
              </p:cNvPr>
              <p:cNvSpPr/>
              <p:nvPr/>
            </p:nvSpPr>
            <p:spPr>
              <a:xfrm>
                <a:off x="6719370" y="2973707"/>
                <a:ext cx="443798" cy="399820"/>
              </a:xfrm>
              <a:custGeom>
                <a:avLst/>
                <a:gdLst>
                  <a:gd name="connsiteX0" fmla="*/ 443798 w 443798"/>
                  <a:gd name="connsiteY0" fmla="*/ 395509 h 399820"/>
                  <a:gd name="connsiteX1" fmla="*/ 443798 w 443798"/>
                  <a:gd name="connsiteY1" fmla="*/ 227360 h 399820"/>
                  <a:gd name="connsiteX2" fmla="*/ 386599 w 443798"/>
                  <a:gd name="connsiteY2" fmla="*/ 0 h 399820"/>
                  <a:gd name="connsiteX3" fmla="*/ 350382 w 443798"/>
                  <a:gd name="connsiteY3" fmla="*/ 0 h 399820"/>
                  <a:gd name="connsiteX4" fmla="*/ 296488 w 443798"/>
                  <a:gd name="connsiteY4" fmla="*/ 227360 h 399820"/>
                  <a:gd name="connsiteX5" fmla="*/ 296488 w 443798"/>
                  <a:gd name="connsiteY5" fmla="*/ 331699 h 399820"/>
                  <a:gd name="connsiteX6" fmla="*/ 215288 w 443798"/>
                  <a:gd name="connsiteY6" fmla="*/ 331699 h 399820"/>
                  <a:gd name="connsiteX7" fmla="*/ 215288 w 443798"/>
                  <a:gd name="connsiteY7" fmla="*/ 273493 h 399820"/>
                  <a:gd name="connsiteX8" fmla="*/ 106494 w 443798"/>
                  <a:gd name="connsiteY8" fmla="*/ 175766 h 399820"/>
                  <a:gd name="connsiteX9" fmla="*/ 0 w 443798"/>
                  <a:gd name="connsiteY9" fmla="*/ 276799 h 399820"/>
                  <a:gd name="connsiteX10" fmla="*/ 0 w 443798"/>
                  <a:gd name="connsiteY10" fmla="*/ 399821 h 39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98" h="399820">
                    <a:moveTo>
                      <a:pt x="443798" y="395509"/>
                    </a:moveTo>
                    <a:lnTo>
                      <a:pt x="443798" y="227360"/>
                    </a:lnTo>
                    <a:lnTo>
                      <a:pt x="386599" y="0"/>
                    </a:lnTo>
                    <a:lnTo>
                      <a:pt x="350382" y="0"/>
                    </a:lnTo>
                    <a:lnTo>
                      <a:pt x="296488" y="227360"/>
                    </a:lnTo>
                    <a:lnTo>
                      <a:pt x="296488" y="331699"/>
                    </a:lnTo>
                    <a:lnTo>
                      <a:pt x="215288" y="331699"/>
                    </a:lnTo>
                    <a:lnTo>
                      <a:pt x="215288" y="273493"/>
                    </a:lnTo>
                    <a:lnTo>
                      <a:pt x="106494" y="175766"/>
                    </a:lnTo>
                    <a:lnTo>
                      <a:pt x="0" y="276799"/>
                    </a:lnTo>
                    <a:lnTo>
                      <a:pt x="0" y="399821"/>
                    </a:lnTo>
                    <a:close/>
                  </a:path>
                </a:pathLst>
              </a:custGeom>
              <a:solidFill>
                <a:srgbClr val="60B442"/>
              </a:solidFill>
              <a:ln w="14339" cap="flat">
                <a:solidFill>
                  <a:srgbClr val="60B4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350" dirty="0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2" name="Billede 1" descr="Et billede, der indeholder udendørs, himmel, jord, adskillige&#10;&#10;Automatisk genereret beskrivelse">
            <a:extLst>
              <a:ext uri="{FF2B5EF4-FFF2-40B4-BE49-F238E27FC236}">
                <a16:creationId xmlns:a16="http://schemas.microsoft.com/office/drawing/2014/main" id="{376C567E-48C6-428F-9989-4ACD11289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399" y="2239010"/>
            <a:ext cx="3553175" cy="2679945"/>
          </a:xfrm>
          <a:prstGeom prst="rect">
            <a:avLst/>
          </a:prstGeom>
        </p:spPr>
      </p:pic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B2BD5A-9FAA-975D-D492-5C6EE011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 Højgaard Jensen  september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6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7081A43-31DD-444D-B9FC-63856A4B53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001" y="1295400"/>
            <a:ext cx="6447501" cy="1009650"/>
          </a:xfrm>
        </p:spPr>
        <p:txBody>
          <a:bodyPr>
            <a:normAutofit/>
          </a:bodyPr>
          <a:lstStyle/>
          <a:p>
            <a:r>
              <a:rPr lang="da-DK" sz="3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Overvej fortætning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FB4C1E7-3003-4F53-AAB0-F144F8374B6D}"/>
              </a:ext>
            </a:extLst>
          </p:cNvPr>
          <p:cNvSpPr txBox="1">
            <a:spLocks/>
          </p:cNvSpPr>
          <p:nvPr/>
        </p:nvSpPr>
        <p:spPr>
          <a:xfrm>
            <a:off x="494109" y="2457450"/>
            <a:ext cx="3243115" cy="17990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dirty="0"/>
              <a:t>Benyt lokalplanerne til at skabe tætte, klimavenlige byområder med kvalitet i byliv og bebyggelse. </a:t>
            </a:r>
          </a:p>
          <a:p>
            <a:r>
              <a:rPr lang="da-DK" sz="1500" dirty="0"/>
              <a:t>Opstil kriterier for de gode byområder og undgå at udvikle på bar mark</a:t>
            </a:r>
          </a:p>
          <a:p>
            <a:pPr marL="0" indent="0">
              <a:buFont typeface="Wingdings 3" charset="2"/>
              <a:buNone/>
            </a:pPr>
            <a:endParaRPr lang="da-DK" sz="1500" dirty="0"/>
          </a:p>
        </p:txBody>
      </p:sp>
      <p:pic>
        <p:nvPicPr>
          <p:cNvPr id="5" name="Pladsholder til indhold 2">
            <a:extLst>
              <a:ext uri="{FF2B5EF4-FFF2-40B4-BE49-F238E27FC236}">
                <a16:creationId xmlns:a16="http://schemas.microsoft.com/office/drawing/2014/main" id="{E62C06E6-6E41-433D-934C-375593235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235" y="2457450"/>
            <a:ext cx="4580093" cy="2204581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8DFABB4D-2445-4ED9-8738-2DB2A76262BA}"/>
              </a:ext>
            </a:extLst>
          </p:cNvPr>
          <p:cNvGrpSpPr/>
          <p:nvPr/>
        </p:nvGrpSpPr>
        <p:grpSpPr>
          <a:xfrm>
            <a:off x="791766" y="4329058"/>
            <a:ext cx="3346627" cy="1178774"/>
            <a:chOff x="1541930" y="677569"/>
            <a:chExt cx="4579490" cy="1564362"/>
          </a:xfrm>
        </p:grpSpPr>
        <p:sp>
          <p:nvSpPr>
            <p:cNvPr id="10" name="Rektangel: afrundede hjørner 9">
              <a:extLst>
                <a:ext uri="{FF2B5EF4-FFF2-40B4-BE49-F238E27FC236}">
                  <a16:creationId xmlns:a16="http://schemas.microsoft.com/office/drawing/2014/main" id="{083CB1BC-1D0F-40F6-9D47-A79380F8FE46}"/>
                </a:ext>
              </a:extLst>
            </p:cNvPr>
            <p:cNvSpPr/>
            <p:nvPr/>
          </p:nvSpPr>
          <p:spPr>
            <a:xfrm>
              <a:off x="1541930" y="677569"/>
              <a:ext cx="4579490" cy="1564362"/>
            </a:xfrm>
            <a:prstGeom prst="roundRect">
              <a:avLst/>
            </a:prstGeom>
            <a:solidFill>
              <a:srgbClr val="FAEFD0"/>
            </a:solidFill>
            <a:ln w="6350">
              <a:noFill/>
            </a:ln>
            <a:effectLst>
              <a:softEdge rad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81000" tIns="0" rIns="81000" bIns="27000" rtlCol="0" anchor="ctr"/>
            <a:lstStyle/>
            <a:p>
              <a:pPr algn="ctr">
                <a:lnSpc>
                  <a:spcPct val="200000"/>
                </a:lnSpc>
              </a:pPr>
              <a:r>
                <a:rPr lang="da-DK" sz="1200" b="1" spc="225" dirty="0">
                  <a:solidFill>
                    <a:schemeClr val="accent1"/>
                  </a:solidFill>
                  <a:latin typeface="Museo Sans 100"/>
                </a:rPr>
                <a:t>	</a:t>
              </a:r>
              <a:r>
                <a:rPr lang="da-DK" sz="1200" b="1" spc="75" dirty="0">
                  <a:solidFill>
                    <a:schemeClr val="accent1"/>
                  </a:solidFill>
                  <a:latin typeface="Museo Sans 100"/>
                </a:rPr>
                <a:t>KOMMUNENS ROLLE</a:t>
              </a:r>
            </a:p>
            <a:p>
              <a:pPr marL="0" indent="0">
                <a:buNone/>
              </a:pPr>
              <a:r>
                <a:rPr lang="da-DK" sz="1200" dirty="0">
                  <a:solidFill>
                    <a:schemeClr val="accent1"/>
                  </a:solidFill>
                  <a:latin typeface="Museo Sans 100"/>
                </a:rPr>
                <a:t>Kommune- og lokalplaner er stærke redskaber til at styre hvor byudviklingen finder sted – og lokalplanerne kan sikre den fornødne kvalitet</a:t>
              </a:r>
            </a:p>
          </p:txBody>
        </p:sp>
        <p:grpSp>
          <p:nvGrpSpPr>
            <p:cNvPr id="11" name="Grafik 28">
              <a:extLst>
                <a:ext uri="{FF2B5EF4-FFF2-40B4-BE49-F238E27FC236}">
                  <a16:creationId xmlns:a16="http://schemas.microsoft.com/office/drawing/2014/main" id="{59CD204A-C701-4416-9F40-A298E60FF303}"/>
                </a:ext>
              </a:extLst>
            </p:cNvPr>
            <p:cNvGrpSpPr/>
            <p:nvPr/>
          </p:nvGrpSpPr>
          <p:grpSpPr>
            <a:xfrm>
              <a:off x="1793282" y="880676"/>
              <a:ext cx="1030519" cy="332546"/>
              <a:chOff x="6719370" y="3086059"/>
              <a:chExt cx="1238984" cy="399819"/>
            </a:xfrm>
          </p:grpSpPr>
          <p:sp>
            <p:nvSpPr>
              <p:cNvPr id="12" name="Kombinationstegning: figur 11">
                <a:extLst>
                  <a:ext uri="{FF2B5EF4-FFF2-40B4-BE49-F238E27FC236}">
                    <a16:creationId xmlns:a16="http://schemas.microsoft.com/office/drawing/2014/main" id="{CF97393F-7CF2-4389-B58A-1CBDBCD52729}"/>
                  </a:ext>
                </a:extLst>
              </p:cNvPr>
              <p:cNvSpPr/>
              <p:nvPr/>
            </p:nvSpPr>
            <p:spPr>
              <a:xfrm>
                <a:off x="7757438" y="3160481"/>
                <a:ext cx="200916" cy="321064"/>
              </a:xfrm>
              <a:custGeom>
                <a:avLst/>
                <a:gdLst>
                  <a:gd name="connsiteX0" fmla="*/ 200916 w 200916"/>
                  <a:gd name="connsiteY0" fmla="*/ 321064 h 321063"/>
                  <a:gd name="connsiteX1" fmla="*/ 0 w 200916"/>
                  <a:gd name="connsiteY1" fmla="*/ 321064 h 321063"/>
                  <a:gd name="connsiteX2" fmla="*/ 0 w 200916"/>
                  <a:gd name="connsiteY2" fmla="*/ 101320 h 321063"/>
                  <a:gd name="connsiteX3" fmla="*/ 101320 w 200916"/>
                  <a:gd name="connsiteY3" fmla="*/ 0 h 321063"/>
                  <a:gd name="connsiteX4" fmla="*/ 199623 w 200916"/>
                  <a:gd name="connsiteY4" fmla="*/ 98302 h 32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16" h="321063">
                    <a:moveTo>
                      <a:pt x="200916" y="321064"/>
                    </a:moveTo>
                    <a:lnTo>
                      <a:pt x="0" y="321064"/>
                    </a:lnTo>
                    <a:lnTo>
                      <a:pt x="0" y="101320"/>
                    </a:lnTo>
                    <a:lnTo>
                      <a:pt x="101320" y="0"/>
                    </a:lnTo>
                    <a:lnTo>
                      <a:pt x="199623" y="98302"/>
                    </a:lnTo>
                    <a:close/>
                  </a:path>
                </a:pathLst>
              </a:custGeom>
              <a:solidFill>
                <a:srgbClr val="60B442"/>
              </a:solidFill>
              <a:ln w="14339" cap="flat">
                <a:noFill/>
                <a:prstDash val="solid"/>
                <a:miter/>
              </a:ln>
            </p:spPr>
            <p:txBody>
              <a:bodyPr tIns="0" rtlCol="0" anchor="ctr"/>
              <a:lstStyle/>
              <a:p>
                <a:endParaRPr lang="da-DK" sz="13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Kombinationstegning: figur 12">
                <a:extLst>
                  <a:ext uri="{FF2B5EF4-FFF2-40B4-BE49-F238E27FC236}">
                    <a16:creationId xmlns:a16="http://schemas.microsoft.com/office/drawing/2014/main" id="{D6ACD0A1-6F42-47A8-A201-C13E827CAD79}"/>
                  </a:ext>
                </a:extLst>
              </p:cNvPr>
              <p:cNvSpPr/>
              <p:nvPr/>
            </p:nvSpPr>
            <p:spPr>
              <a:xfrm>
                <a:off x="7207147" y="3254059"/>
                <a:ext cx="503009" cy="231813"/>
              </a:xfrm>
              <a:custGeom>
                <a:avLst/>
                <a:gdLst>
                  <a:gd name="connsiteX0" fmla="*/ 503009 w 503009"/>
                  <a:gd name="connsiteY0" fmla="*/ 231815 h 231815"/>
                  <a:gd name="connsiteX1" fmla="*/ 503009 w 503009"/>
                  <a:gd name="connsiteY1" fmla="*/ 144148 h 231815"/>
                  <a:gd name="connsiteX2" fmla="*/ 444804 w 503009"/>
                  <a:gd name="connsiteY2" fmla="*/ 66972 h 231815"/>
                  <a:gd name="connsiteX3" fmla="*/ 385449 w 503009"/>
                  <a:gd name="connsiteY3" fmla="*/ 144148 h 231815"/>
                  <a:gd name="connsiteX4" fmla="*/ 385449 w 503009"/>
                  <a:gd name="connsiteY4" fmla="*/ 193443 h 231815"/>
                  <a:gd name="connsiteX5" fmla="*/ 308560 w 503009"/>
                  <a:gd name="connsiteY5" fmla="*/ 193443 h 231815"/>
                  <a:gd name="connsiteX6" fmla="*/ 308560 w 503009"/>
                  <a:gd name="connsiteY6" fmla="*/ 53894 h 231815"/>
                  <a:gd name="connsiteX7" fmla="*/ 254810 w 503009"/>
                  <a:gd name="connsiteY7" fmla="*/ 0 h 231815"/>
                  <a:gd name="connsiteX8" fmla="*/ 60361 w 503009"/>
                  <a:gd name="connsiteY8" fmla="*/ 0 h 231815"/>
                  <a:gd name="connsiteX9" fmla="*/ 0 w 503009"/>
                  <a:gd name="connsiteY9" fmla="*/ 60361 h 231815"/>
                  <a:gd name="connsiteX10" fmla="*/ 0 w 503009"/>
                  <a:gd name="connsiteY10" fmla="*/ 231815 h 23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009" h="231815">
                    <a:moveTo>
                      <a:pt x="503009" y="231815"/>
                    </a:moveTo>
                    <a:lnTo>
                      <a:pt x="503009" y="144148"/>
                    </a:lnTo>
                    <a:lnTo>
                      <a:pt x="444804" y="66972"/>
                    </a:lnTo>
                    <a:lnTo>
                      <a:pt x="385449" y="144148"/>
                    </a:lnTo>
                    <a:lnTo>
                      <a:pt x="385449" y="193443"/>
                    </a:lnTo>
                    <a:lnTo>
                      <a:pt x="308560" y="193443"/>
                    </a:lnTo>
                    <a:lnTo>
                      <a:pt x="308560" y="53894"/>
                    </a:lnTo>
                    <a:lnTo>
                      <a:pt x="254810" y="0"/>
                    </a:lnTo>
                    <a:lnTo>
                      <a:pt x="60361" y="0"/>
                    </a:lnTo>
                    <a:lnTo>
                      <a:pt x="0" y="60361"/>
                    </a:lnTo>
                    <a:lnTo>
                      <a:pt x="0" y="231815"/>
                    </a:lnTo>
                    <a:close/>
                  </a:path>
                </a:pathLst>
              </a:custGeom>
              <a:solidFill>
                <a:srgbClr val="60B442"/>
              </a:solidFill>
              <a:ln w="14339" cap="flat">
                <a:noFill/>
                <a:prstDash val="solid"/>
                <a:miter/>
              </a:ln>
            </p:spPr>
            <p:txBody>
              <a:bodyPr tIns="0" rtlCol="0" anchor="ctr"/>
              <a:lstStyle/>
              <a:p>
                <a:endParaRPr lang="da-DK" sz="13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Kombinationstegning: figur 13">
                <a:extLst>
                  <a:ext uri="{FF2B5EF4-FFF2-40B4-BE49-F238E27FC236}">
                    <a16:creationId xmlns:a16="http://schemas.microsoft.com/office/drawing/2014/main" id="{46D25A58-95E4-401B-AB0C-2C53277396AC}"/>
                  </a:ext>
                </a:extLst>
              </p:cNvPr>
              <p:cNvSpPr/>
              <p:nvPr/>
            </p:nvSpPr>
            <p:spPr>
              <a:xfrm>
                <a:off x="6719370" y="3086059"/>
                <a:ext cx="443798" cy="399819"/>
              </a:xfrm>
              <a:custGeom>
                <a:avLst/>
                <a:gdLst>
                  <a:gd name="connsiteX0" fmla="*/ 443798 w 443798"/>
                  <a:gd name="connsiteY0" fmla="*/ 395509 h 399820"/>
                  <a:gd name="connsiteX1" fmla="*/ 443798 w 443798"/>
                  <a:gd name="connsiteY1" fmla="*/ 227360 h 399820"/>
                  <a:gd name="connsiteX2" fmla="*/ 386599 w 443798"/>
                  <a:gd name="connsiteY2" fmla="*/ 0 h 399820"/>
                  <a:gd name="connsiteX3" fmla="*/ 350382 w 443798"/>
                  <a:gd name="connsiteY3" fmla="*/ 0 h 399820"/>
                  <a:gd name="connsiteX4" fmla="*/ 296488 w 443798"/>
                  <a:gd name="connsiteY4" fmla="*/ 227360 h 399820"/>
                  <a:gd name="connsiteX5" fmla="*/ 296488 w 443798"/>
                  <a:gd name="connsiteY5" fmla="*/ 331699 h 399820"/>
                  <a:gd name="connsiteX6" fmla="*/ 215288 w 443798"/>
                  <a:gd name="connsiteY6" fmla="*/ 331699 h 399820"/>
                  <a:gd name="connsiteX7" fmla="*/ 215288 w 443798"/>
                  <a:gd name="connsiteY7" fmla="*/ 273493 h 399820"/>
                  <a:gd name="connsiteX8" fmla="*/ 106494 w 443798"/>
                  <a:gd name="connsiteY8" fmla="*/ 175766 h 399820"/>
                  <a:gd name="connsiteX9" fmla="*/ 0 w 443798"/>
                  <a:gd name="connsiteY9" fmla="*/ 276799 h 399820"/>
                  <a:gd name="connsiteX10" fmla="*/ 0 w 443798"/>
                  <a:gd name="connsiteY10" fmla="*/ 399821 h 39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98" h="399820">
                    <a:moveTo>
                      <a:pt x="443798" y="395509"/>
                    </a:moveTo>
                    <a:lnTo>
                      <a:pt x="443798" y="227360"/>
                    </a:lnTo>
                    <a:lnTo>
                      <a:pt x="386599" y="0"/>
                    </a:lnTo>
                    <a:lnTo>
                      <a:pt x="350382" y="0"/>
                    </a:lnTo>
                    <a:lnTo>
                      <a:pt x="296488" y="227360"/>
                    </a:lnTo>
                    <a:lnTo>
                      <a:pt x="296488" y="331699"/>
                    </a:lnTo>
                    <a:lnTo>
                      <a:pt x="215288" y="331699"/>
                    </a:lnTo>
                    <a:lnTo>
                      <a:pt x="215288" y="273493"/>
                    </a:lnTo>
                    <a:lnTo>
                      <a:pt x="106494" y="175766"/>
                    </a:lnTo>
                    <a:lnTo>
                      <a:pt x="0" y="276799"/>
                    </a:lnTo>
                    <a:lnTo>
                      <a:pt x="0" y="399821"/>
                    </a:lnTo>
                    <a:close/>
                  </a:path>
                </a:pathLst>
              </a:custGeom>
              <a:solidFill>
                <a:srgbClr val="60B442"/>
              </a:solidFill>
              <a:ln w="14339" cap="flat">
                <a:noFill/>
                <a:prstDash val="solid"/>
                <a:miter/>
              </a:ln>
            </p:spPr>
            <p:txBody>
              <a:bodyPr tIns="0" rtlCol="0" anchor="ctr"/>
              <a:lstStyle/>
              <a:p>
                <a:endParaRPr lang="da-DK" sz="135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5" name="Tekstfelt 14">
            <a:extLst>
              <a:ext uri="{FF2B5EF4-FFF2-40B4-BE49-F238E27FC236}">
                <a16:creationId xmlns:a16="http://schemas.microsoft.com/office/drawing/2014/main" id="{90E39678-0606-4140-BF6F-CD1803A3F50D}"/>
              </a:ext>
            </a:extLst>
          </p:cNvPr>
          <p:cNvSpPr txBox="1"/>
          <p:nvPr/>
        </p:nvSpPr>
        <p:spPr>
          <a:xfrm>
            <a:off x="4549406" y="4660035"/>
            <a:ext cx="6398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75" dirty="0"/>
              <a:t>Foto: Entasis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42D489B-3781-4D90-8BAD-1B03FA3F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 Højgaard Jensen  september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3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F4EEB-DD38-4EE4-831A-390DC0885A1F}"/>
              </a:ext>
            </a:extLst>
          </p:cNvPr>
          <p:cNvSpPr txBox="1">
            <a:spLocks/>
          </p:cNvSpPr>
          <p:nvPr/>
        </p:nvSpPr>
        <p:spPr>
          <a:xfrm>
            <a:off x="508000" y="1295400"/>
            <a:ext cx="8141891" cy="100965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da-DK" sz="3000" dirty="0">
                <a:solidFill>
                  <a:srgbClr val="00B050"/>
                </a:solidFill>
              </a:rPr>
            </a:br>
            <a:r>
              <a:rPr lang="da-DK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Planlæg for større regionale sammenhænge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867B8E-9973-48BB-BD8A-0DA97317BC9A}"/>
              </a:ext>
            </a:extLst>
          </p:cNvPr>
          <p:cNvSpPr txBox="1">
            <a:spLocks/>
          </p:cNvSpPr>
          <p:nvPr/>
        </p:nvSpPr>
        <p:spPr>
          <a:xfrm>
            <a:off x="508001" y="2621837"/>
            <a:ext cx="3902075" cy="15179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Styrk samarbejdet mellem kommunerne, så der kan skabes et mere bæredygtigt bymønster. Der er store gevinster ved at tænke på tværs af kommunegrænserne</a:t>
            </a:r>
          </a:p>
          <a:p>
            <a:pPr marL="0" indent="0">
              <a:buNone/>
            </a:pPr>
            <a:endParaRPr lang="da-DK" b="1" dirty="0">
              <a:solidFill>
                <a:srgbClr val="C00000"/>
              </a:solidFill>
            </a:endParaRPr>
          </a:p>
          <a:p>
            <a:endParaRPr lang="da-DK" dirty="0"/>
          </a:p>
        </p:txBody>
      </p:sp>
      <p:pic>
        <p:nvPicPr>
          <p:cNvPr id="6" name="Billede 5" descr="Et billede, der indeholder natur, bred&#10;&#10;Automatisk genereret beskrivelse">
            <a:extLst>
              <a:ext uri="{FF2B5EF4-FFF2-40B4-BE49-F238E27FC236}">
                <a16:creationId xmlns:a16="http://schemas.microsoft.com/office/drawing/2014/main" id="{E18E6D63-4D3C-43F9-9A3C-CB6893DA0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4" r="430" b="-3141"/>
          <a:stretch/>
        </p:blipFill>
        <p:spPr>
          <a:xfrm>
            <a:off x="4733926" y="2457450"/>
            <a:ext cx="4109989" cy="2416176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9032F2D-E195-4882-B16E-6845837A8DC4}"/>
              </a:ext>
            </a:extLst>
          </p:cNvPr>
          <p:cNvSpPr txBox="1"/>
          <p:nvPr/>
        </p:nvSpPr>
        <p:spPr>
          <a:xfrm>
            <a:off x="4733926" y="4787064"/>
            <a:ext cx="2343911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75" dirty="0"/>
              <a:t>Foto: </a:t>
            </a:r>
            <a:r>
              <a:rPr lang="da-DK" sz="675" dirty="0">
                <a:solidFill>
                  <a:srgbClr val="000000"/>
                </a:solidFill>
              </a:rPr>
              <a:t>Claus Bjørn Larsen</a:t>
            </a:r>
          </a:p>
          <a:p>
            <a:r>
              <a:rPr lang="da-DK" sz="675" dirty="0">
                <a:ea typeface="Times New Roman" panose="02020603050405020304" pitchFamily="18" charset="0"/>
              </a:rPr>
              <a:t>Marianne Levinsen Landskab i samarbejde med Vandkunsten </a:t>
            </a:r>
            <a:endParaRPr lang="da-DK" sz="675" dirty="0">
              <a:ea typeface="Calibri" panose="020F0502020204030204" pitchFamily="34" charset="0"/>
            </a:endParaRPr>
          </a:p>
          <a:p>
            <a:endParaRPr lang="da-DK" sz="675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411A63A6-7FCC-4E2E-AEAE-2C34315CFE1F}"/>
              </a:ext>
            </a:extLst>
          </p:cNvPr>
          <p:cNvGrpSpPr/>
          <p:nvPr/>
        </p:nvGrpSpPr>
        <p:grpSpPr>
          <a:xfrm>
            <a:off x="791766" y="4329059"/>
            <a:ext cx="3346627" cy="1178772"/>
            <a:chOff x="1202796" y="4799119"/>
            <a:chExt cx="4462169" cy="1571696"/>
          </a:xfrm>
        </p:grpSpPr>
        <p:sp>
          <p:nvSpPr>
            <p:cNvPr id="9" name="Rektangel: afrundede hjørner 8">
              <a:extLst>
                <a:ext uri="{FF2B5EF4-FFF2-40B4-BE49-F238E27FC236}">
                  <a16:creationId xmlns:a16="http://schemas.microsoft.com/office/drawing/2014/main" id="{1EB94D6D-2ACE-4874-8263-A3F19AA9BCA2}"/>
                </a:ext>
              </a:extLst>
            </p:cNvPr>
            <p:cNvSpPr/>
            <p:nvPr/>
          </p:nvSpPr>
          <p:spPr>
            <a:xfrm>
              <a:off x="1202796" y="4799119"/>
              <a:ext cx="4462169" cy="1571696"/>
            </a:xfrm>
            <a:prstGeom prst="roundRect">
              <a:avLst/>
            </a:prstGeom>
            <a:solidFill>
              <a:srgbClr val="FAEFD0"/>
            </a:solidFill>
            <a:ln w="6350">
              <a:noFill/>
            </a:ln>
            <a:effectLst>
              <a:softEdge rad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08000" tIns="0" rIns="0" bIns="27000" rtlCol="0" anchor="ctr"/>
            <a:lstStyle/>
            <a:p>
              <a:pPr algn="ctr">
                <a:lnSpc>
                  <a:spcPct val="200000"/>
                </a:lnSpc>
              </a:pPr>
              <a:r>
                <a:rPr lang="da-DK" sz="1200" b="1" spc="225" dirty="0">
                  <a:solidFill>
                    <a:schemeClr val="accent1"/>
                  </a:solidFill>
                  <a:latin typeface="Museo Sans 100"/>
                </a:rPr>
                <a:t>	</a:t>
              </a:r>
              <a:r>
                <a:rPr lang="da-DK" sz="1200" b="1" spc="75" dirty="0">
                  <a:solidFill>
                    <a:schemeClr val="accent1"/>
                  </a:solidFill>
                  <a:latin typeface="Museo Sans 100"/>
                </a:rPr>
                <a:t>KOMMUNENS ROLLE</a:t>
              </a:r>
            </a:p>
            <a:p>
              <a:r>
                <a:rPr lang="da-DK" sz="1200" dirty="0">
                  <a:solidFill>
                    <a:schemeClr val="accent1"/>
                  </a:solidFill>
                  <a:latin typeface="Museo Sans 100"/>
                </a:rPr>
                <a:t>Kommunerne kan samarbejde på tværs af kommunegrænser i mere eller mindre formaliserede fora, som man f.eks. gør i trekantområdet</a:t>
              </a:r>
            </a:p>
          </p:txBody>
        </p:sp>
        <p:sp>
          <p:nvSpPr>
            <p:cNvPr id="20" name="Kombinationstegning: figur 19">
              <a:extLst>
                <a:ext uri="{FF2B5EF4-FFF2-40B4-BE49-F238E27FC236}">
                  <a16:creationId xmlns:a16="http://schemas.microsoft.com/office/drawing/2014/main" id="{16EC402A-3EFB-42F2-8FF6-810ACA983D9F}"/>
                </a:ext>
              </a:extLst>
            </p:cNvPr>
            <p:cNvSpPr/>
            <p:nvPr/>
          </p:nvSpPr>
          <p:spPr>
            <a:xfrm>
              <a:off x="2273576" y="4968513"/>
              <a:ext cx="162830" cy="268294"/>
            </a:xfrm>
            <a:custGeom>
              <a:avLst/>
              <a:gdLst>
                <a:gd name="connsiteX0" fmla="*/ 200916 w 200916"/>
                <a:gd name="connsiteY0" fmla="*/ 321064 h 321063"/>
                <a:gd name="connsiteX1" fmla="*/ 0 w 200916"/>
                <a:gd name="connsiteY1" fmla="*/ 321064 h 321063"/>
                <a:gd name="connsiteX2" fmla="*/ 0 w 200916"/>
                <a:gd name="connsiteY2" fmla="*/ 101320 h 321063"/>
                <a:gd name="connsiteX3" fmla="*/ 101320 w 200916"/>
                <a:gd name="connsiteY3" fmla="*/ 0 h 321063"/>
                <a:gd name="connsiteX4" fmla="*/ 199623 w 200916"/>
                <a:gd name="connsiteY4" fmla="*/ 98302 h 32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16" h="321063">
                  <a:moveTo>
                    <a:pt x="200916" y="321064"/>
                  </a:moveTo>
                  <a:lnTo>
                    <a:pt x="0" y="321064"/>
                  </a:lnTo>
                  <a:lnTo>
                    <a:pt x="0" y="101320"/>
                  </a:lnTo>
                  <a:lnTo>
                    <a:pt x="101320" y="0"/>
                  </a:lnTo>
                  <a:lnTo>
                    <a:pt x="199623" y="98302"/>
                  </a:lnTo>
                  <a:close/>
                </a:path>
              </a:pathLst>
            </a:custGeom>
            <a:solidFill>
              <a:srgbClr val="60B442"/>
            </a:solidFill>
            <a:ln w="14339" cap="flat">
              <a:noFill/>
              <a:prstDash val="solid"/>
              <a:miter/>
            </a:ln>
          </p:spPr>
          <p:txBody>
            <a:bodyPr tIns="0" rtlCol="0" anchor="ctr"/>
            <a:lstStyle/>
            <a:p>
              <a:endParaRPr lang="da-DK" sz="135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Kombinationstegning: figur 20">
              <a:extLst>
                <a:ext uri="{FF2B5EF4-FFF2-40B4-BE49-F238E27FC236}">
                  <a16:creationId xmlns:a16="http://schemas.microsoft.com/office/drawing/2014/main" id="{13A8CF53-87DF-4A2D-BB92-892760B43886}"/>
                </a:ext>
              </a:extLst>
            </p:cNvPr>
            <p:cNvSpPr/>
            <p:nvPr/>
          </p:nvSpPr>
          <p:spPr>
            <a:xfrm>
              <a:off x="1827600" y="5046711"/>
              <a:ext cx="407657" cy="193712"/>
            </a:xfrm>
            <a:custGeom>
              <a:avLst/>
              <a:gdLst>
                <a:gd name="connsiteX0" fmla="*/ 503009 w 503009"/>
                <a:gd name="connsiteY0" fmla="*/ 231815 h 231815"/>
                <a:gd name="connsiteX1" fmla="*/ 503009 w 503009"/>
                <a:gd name="connsiteY1" fmla="*/ 144148 h 231815"/>
                <a:gd name="connsiteX2" fmla="*/ 444804 w 503009"/>
                <a:gd name="connsiteY2" fmla="*/ 66972 h 231815"/>
                <a:gd name="connsiteX3" fmla="*/ 385449 w 503009"/>
                <a:gd name="connsiteY3" fmla="*/ 144148 h 231815"/>
                <a:gd name="connsiteX4" fmla="*/ 385449 w 503009"/>
                <a:gd name="connsiteY4" fmla="*/ 193443 h 231815"/>
                <a:gd name="connsiteX5" fmla="*/ 308560 w 503009"/>
                <a:gd name="connsiteY5" fmla="*/ 193443 h 231815"/>
                <a:gd name="connsiteX6" fmla="*/ 308560 w 503009"/>
                <a:gd name="connsiteY6" fmla="*/ 53894 h 231815"/>
                <a:gd name="connsiteX7" fmla="*/ 254810 w 503009"/>
                <a:gd name="connsiteY7" fmla="*/ 0 h 231815"/>
                <a:gd name="connsiteX8" fmla="*/ 60361 w 503009"/>
                <a:gd name="connsiteY8" fmla="*/ 0 h 231815"/>
                <a:gd name="connsiteX9" fmla="*/ 0 w 503009"/>
                <a:gd name="connsiteY9" fmla="*/ 60361 h 231815"/>
                <a:gd name="connsiteX10" fmla="*/ 0 w 503009"/>
                <a:gd name="connsiteY10" fmla="*/ 231815 h 2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009" h="231815">
                  <a:moveTo>
                    <a:pt x="503009" y="231815"/>
                  </a:moveTo>
                  <a:lnTo>
                    <a:pt x="503009" y="144148"/>
                  </a:lnTo>
                  <a:lnTo>
                    <a:pt x="444804" y="66972"/>
                  </a:lnTo>
                  <a:lnTo>
                    <a:pt x="385449" y="144148"/>
                  </a:lnTo>
                  <a:lnTo>
                    <a:pt x="385449" y="193443"/>
                  </a:lnTo>
                  <a:lnTo>
                    <a:pt x="308560" y="193443"/>
                  </a:lnTo>
                  <a:lnTo>
                    <a:pt x="308560" y="53894"/>
                  </a:lnTo>
                  <a:lnTo>
                    <a:pt x="254810" y="0"/>
                  </a:lnTo>
                  <a:lnTo>
                    <a:pt x="60361" y="0"/>
                  </a:lnTo>
                  <a:lnTo>
                    <a:pt x="0" y="60361"/>
                  </a:lnTo>
                  <a:lnTo>
                    <a:pt x="0" y="231815"/>
                  </a:lnTo>
                  <a:close/>
                </a:path>
              </a:pathLst>
            </a:custGeom>
            <a:solidFill>
              <a:srgbClr val="60B442"/>
            </a:solidFill>
            <a:ln w="14339" cap="flat">
              <a:noFill/>
              <a:prstDash val="solid"/>
              <a:miter/>
            </a:ln>
          </p:spPr>
          <p:txBody>
            <a:bodyPr tIns="0" rtlCol="0" anchor="ctr"/>
            <a:lstStyle/>
            <a:p>
              <a:endParaRPr lang="da-DK" sz="135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Kombinationstegning: figur 21">
              <a:extLst>
                <a:ext uri="{FF2B5EF4-FFF2-40B4-BE49-F238E27FC236}">
                  <a16:creationId xmlns:a16="http://schemas.microsoft.com/office/drawing/2014/main" id="{8892D23B-C857-4196-96DC-40D96F13CFED}"/>
                </a:ext>
              </a:extLst>
            </p:cNvPr>
            <p:cNvSpPr/>
            <p:nvPr/>
          </p:nvSpPr>
          <p:spPr>
            <a:xfrm>
              <a:off x="1432288" y="4906323"/>
              <a:ext cx="359670" cy="334105"/>
            </a:xfrm>
            <a:custGeom>
              <a:avLst/>
              <a:gdLst>
                <a:gd name="connsiteX0" fmla="*/ 443798 w 443798"/>
                <a:gd name="connsiteY0" fmla="*/ 395509 h 399820"/>
                <a:gd name="connsiteX1" fmla="*/ 443798 w 443798"/>
                <a:gd name="connsiteY1" fmla="*/ 227360 h 399820"/>
                <a:gd name="connsiteX2" fmla="*/ 386599 w 443798"/>
                <a:gd name="connsiteY2" fmla="*/ 0 h 399820"/>
                <a:gd name="connsiteX3" fmla="*/ 350382 w 443798"/>
                <a:gd name="connsiteY3" fmla="*/ 0 h 399820"/>
                <a:gd name="connsiteX4" fmla="*/ 296488 w 443798"/>
                <a:gd name="connsiteY4" fmla="*/ 227360 h 399820"/>
                <a:gd name="connsiteX5" fmla="*/ 296488 w 443798"/>
                <a:gd name="connsiteY5" fmla="*/ 331699 h 399820"/>
                <a:gd name="connsiteX6" fmla="*/ 215288 w 443798"/>
                <a:gd name="connsiteY6" fmla="*/ 331699 h 399820"/>
                <a:gd name="connsiteX7" fmla="*/ 215288 w 443798"/>
                <a:gd name="connsiteY7" fmla="*/ 273493 h 399820"/>
                <a:gd name="connsiteX8" fmla="*/ 106494 w 443798"/>
                <a:gd name="connsiteY8" fmla="*/ 175766 h 399820"/>
                <a:gd name="connsiteX9" fmla="*/ 0 w 443798"/>
                <a:gd name="connsiteY9" fmla="*/ 276799 h 399820"/>
                <a:gd name="connsiteX10" fmla="*/ 0 w 443798"/>
                <a:gd name="connsiteY10" fmla="*/ 399821 h 39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798" h="399820">
                  <a:moveTo>
                    <a:pt x="443798" y="395509"/>
                  </a:moveTo>
                  <a:lnTo>
                    <a:pt x="443798" y="227360"/>
                  </a:lnTo>
                  <a:lnTo>
                    <a:pt x="386599" y="0"/>
                  </a:lnTo>
                  <a:lnTo>
                    <a:pt x="350382" y="0"/>
                  </a:lnTo>
                  <a:lnTo>
                    <a:pt x="296488" y="227360"/>
                  </a:lnTo>
                  <a:lnTo>
                    <a:pt x="296488" y="331699"/>
                  </a:lnTo>
                  <a:lnTo>
                    <a:pt x="215288" y="331699"/>
                  </a:lnTo>
                  <a:lnTo>
                    <a:pt x="215288" y="273493"/>
                  </a:lnTo>
                  <a:lnTo>
                    <a:pt x="106494" y="175766"/>
                  </a:lnTo>
                  <a:lnTo>
                    <a:pt x="0" y="276799"/>
                  </a:lnTo>
                  <a:lnTo>
                    <a:pt x="0" y="399821"/>
                  </a:lnTo>
                  <a:close/>
                </a:path>
              </a:pathLst>
            </a:custGeom>
            <a:solidFill>
              <a:srgbClr val="60B442"/>
            </a:solidFill>
            <a:ln w="14339" cap="flat">
              <a:noFill/>
              <a:prstDash val="solid"/>
              <a:miter/>
            </a:ln>
          </p:spPr>
          <p:txBody>
            <a:bodyPr tIns="0" rtlCol="0" anchor="ctr"/>
            <a:lstStyle/>
            <a:p>
              <a:endParaRPr lang="da-DK" sz="135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40AE243-4D03-ACB9-E0B3-FD976A44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 Højgaard Jensen  september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7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CD42C-5345-484A-8222-C877E5FF9CEE}"/>
              </a:ext>
            </a:extLst>
          </p:cNvPr>
          <p:cNvSpPr txBox="1">
            <a:spLocks/>
          </p:cNvSpPr>
          <p:nvPr/>
        </p:nvSpPr>
        <p:spPr>
          <a:xfrm>
            <a:off x="508000" y="1314450"/>
            <a:ext cx="7875712" cy="9906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da-DK" sz="3000" dirty="0">
                <a:solidFill>
                  <a:srgbClr val="00B050"/>
                </a:solidFill>
                <a:latin typeface="Trebuchet MS" panose="020B0603020202020204" pitchFamily="34" charset="0"/>
              </a:rPr>
            </a:br>
            <a:r>
              <a:rPr lang="da-DK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Samtænk t</a:t>
            </a:r>
            <a:r>
              <a:rPr lang="da-DK" sz="2800" b="1" dirty="0">
                <a:solidFill>
                  <a:srgbClr val="C00000"/>
                </a:solidFill>
              </a:rPr>
              <a:t>rafik og byplanlægning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9CEBE1-29B8-4C19-AC02-275AEAE59E81}"/>
              </a:ext>
            </a:extLst>
          </p:cNvPr>
          <p:cNvSpPr txBox="1">
            <a:spLocks/>
          </p:cNvSpPr>
          <p:nvPr/>
        </p:nvSpPr>
        <p:spPr>
          <a:xfrm>
            <a:off x="508000" y="2457450"/>
            <a:ext cx="3778250" cy="16328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500" b="1" dirty="0"/>
              <a:t>Samtænk trafikplanlægning og byplanlægning </a:t>
            </a:r>
            <a:r>
              <a:rPr lang="da-DK" sz="1500" dirty="0"/>
              <a:t>og lokalisér byfunktioner såsom service, detailhandel, boliger, kollektive trafikknudepunkter, skole/dagtilbud og idrætsfaciliteter tæt på hinanden for at understøtte grøn mobilitet.                                                                                                 </a:t>
            </a:r>
            <a:r>
              <a:rPr lang="da-DK" sz="1500" b="1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</a:t>
            </a:r>
          </a:p>
          <a:p>
            <a:pPr algn="just"/>
            <a:endParaRPr lang="da-DK" sz="1350" dirty="0"/>
          </a:p>
          <a:p>
            <a:pPr algn="just"/>
            <a:endParaRPr lang="da-DK" sz="1350" dirty="0"/>
          </a:p>
          <a:p>
            <a:pPr algn="just"/>
            <a:endParaRPr lang="da-DK" sz="1350" dirty="0"/>
          </a:p>
          <a:p>
            <a:pPr algn="just"/>
            <a:endParaRPr lang="da-DK" sz="135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EDE7D9C-3BBC-45A1-A815-9A18F2995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78" y="2589281"/>
            <a:ext cx="4367841" cy="2263112"/>
          </a:xfrm>
          <a:prstGeom prst="rect">
            <a:avLst/>
          </a:prstGeom>
        </p:spPr>
      </p:pic>
      <p:grpSp>
        <p:nvGrpSpPr>
          <p:cNvPr id="8" name="Grafik 22">
            <a:extLst>
              <a:ext uri="{FF2B5EF4-FFF2-40B4-BE49-F238E27FC236}">
                <a16:creationId xmlns:a16="http://schemas.microsoft.com/office/drawing/2014/main" id="{40C3EA40-4D63-4706-9B30-F64D5557E952}"/>
              </a:ext>
            </a:extLst>
          </p:cNvPr>
          <p:cNvGrpSpPr/>
          <p:nvPr/>
        </p:nvGrpSpPr>
        <p:grpSpPr>
          <a:xfrm>
            <a:off x="290955" y="4980776"/>
            <a:ext cx="1035329" cy="476958"/>
            <a:chOff x="374745" y="4213748"/>
            <a:chExt cx="1391217" cy="635944"/>
          </a:xfrm>
        </p:grpSpPr>
        <p:sp>
          <p:nvSpPr>
            <p:cNvPr id="9" name="Kombinationstegning: figur 8">
              <a:extLst>
                <a:ext uri="{FF2B5EF4-FFF2-40B4-BE49-F238E27FC236}">
                  <a16:creationId xmlns:a16="http://schemas.microsoft.com/office/drawing/2014/main" id="{A94271A2-6696-4840-AAF5-A4A16D24CCB8}"/>
                </a:ext>
              </a:extLst>
            </p:cNvPr>
            <p:cNvSpPr/>
            <p:nvPr/>
          </p:nvSpPr>
          <p:spPr>
            <a:xfrm>
              <a:off x="374745" y="4213748"/>
              <a:ext cx="1391217" cy="635944"/>
            </a:xfrm>
            <a:custGeom>
              <a:avLst/>
              <a:gdLst>
                <a:gd name="connsiteX0" fmla="*/ 1249929 w 1391217"/>
                <a:gd name="connsiteY0" fmla="*/ 635944 h 635944"/>
                <a:gd name="connsiteX1" fmla="*/ 141289 w 1391217"/>
                <a:gd name="connsiteY1" fmla="*/ 635944 h 635944"/>
                <a:gd name="connsiteX2" fmla="*/ 0 w 1391217"/>
                <a:gd name="connsiteY2" fmla="*/ 494655 h 635944"/>
                <a:gd name="connsiteX3" fmla="*/ 0 w 1391217"/>
                <a:gd name="connsiteY3" fmla="*/ 141289 h 635944"/>
                <a:gd name="connsiteX4" fmla="*/ 141289 w 1391217"/>
                <a:gd name="connsiteY4" fmla="*/ 0 h 635944"/>
                <a:gd name="connsiteX5" fmla="*/ 1249929 w 1391217"/>
                <a:gd name="connsiteY5" fmla="*/ 0 h 635944"/>
                <a:gd name="connsiteX6" fmla="*/ 1391218 w 1391217"/>
                <a:gd name="connsiteY6" fmla="*/ 141289 h 635944"/>
                <a:gd name="connsiteX7" fmla="*/ 1391218 w 1391217"/>
                <a:gd name="connsiteY7" fmla="*/ 494655 h 635944"/>
                <a:gd name="connsiteX8" fmla="*/ 1249929 w 1391217"/>
                <a:gd name="connsiteY8" fmla="*/ 635944 h 63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1217" h="635944">
                  <a:moveTo>
                    <a:pt x="1249929" y="635944"/>
                  </a:moveTo>
                  <a:lnTo>
                    <a:pt x="141289" y="635944"/>
                  </a:lnTo>
                  <a:cubicBezTo>
                    <a:pt x="63277" y="635944"/>
                    <a:pt x="0" y="572667"/>
                    <a:pt x="0" y="494655"/>
                  </a:cubicBezTo>
                  <a:lnTo>
                    <a:pt x="0" y="141289"/>
                  </a:lnTo>
                  <a:cubicBezTo>
                    <a:pt x="0" y="63277"/>
                    <a:pt x="63277" y="0"/>
                    <a:pt x="141289" y="0"/>
                  </a:cubicBezTo>
                  <a:lnTo>
                    <a:pt x="1249929" y="0"/>
                  </a:lnTo>
                  <a:cubicBezTo>
                    <a:pt x="1327941" y="0"/>
                    <a:pt x="1391218" y="63277"/>
                    <a:pt x="1391218" y="141289"/>
                  </a:cubicBezTo>
                  <a:lnTo>
                    <a:pt x="1391218" y="494655"/>
                  </a:lnTo>
                  <a:cubicBezTo>
                    <a:pt x="1391218" y="572667"/>
                    <a:pt x="1327941" y="635944"/>
                    <a:pt x="1249929" y="635944"/>
                  </a:cubicBezTo>
                  <a:close/>
                </a:path>
              </a:pathLst>
            </a:custGeom>
            <a:noFill/>
            <a:ln w="577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1350" dirty="0"/>
            </a:p>
          </p:txBody>
        </p:sp>
        <p:sp>
          <p:nvSpPr>
            <p:cNvPr id="10" name="Kombinationstegning: figur 9">
              <a:extLst>
                <a:ext uri="{FF2B5EF4-FFF2-40B4-BE49-F238E27FC236}">
                  <a16:creationId xmlns:a16="http://schemas.microsoft.com/office/drawing/2014/main" id="{C3819E0A-D4C4-4780-BF42-0776B4F0D229}"/>
                </a:ext>
              </a:extLst>
            </p:cNvPr>
            <p:cNvSpPr/>
            <p:nvPr/>
          </p:nvSpPr>
          <p:spPr>
            <a:xfrm>
              <a:off x="1497687" y="4429871"/>
              <a:ext cx="201965" cy="322739"/>
            </a:xfrm>
            <a:custGeom>
              <a:avLst/>
              <a:gdLst>
                <a:gd name="connsiteX0" fmla="*/ 201965 w 201965"/>
                <a:gd name="connsiteY0" fmla="*/ 322739 h 322739"/>
                <a:gd name="connsiteX1" fmla="*/ 0 w 201965"/>
                <a:gd name="connsiteY1" fmla="*/ 322739 h 322739"/>
                <a:gd name="connsiteX2" fmla="*/ 0 w 201965"/>
                <a:gd name="connsiteY2" fmla="*/ 101849 h 322739"/>
                <a:gd name="connsiteX3" fmla="*/ 101849 w 201965"/>
                <a:gd name="connsiteY3" fmla="*/ 0 h 322739"/>
                <a:gd name="connsiteX4" fmla="*/ 200665 w 201965"/>
                <a:gd name="connsiteY4" fmla="*/ 98815 h 32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65" h="322739">
                  <a:moveTo>
                    <a:pt x="201965" y="322739"/>
                  </a:moveTo>
                  <a:lnTo>
                    <a:pt x="0" y="322739"/>
                  </a:lnTo>
                  <a:lnTo>
                    <a:pt x="0" y="101849"/>
                  </a:lnTo>
                  <a:lnTo>
                    <a:pt x="101849" y="0"/>
                  </a:lnTo>
                  <a:lnTo>
                    <a:pt x="200665" y="98815"/>
                  </a:lnTo>
                  <a:close/>
                </a:path>
              </a:pathLst>
            </a:custGeom>
            <a:solidFill>
              <a:srgbClr val="FFFFFF"/>
            </a:solidFill>
            <a:ln w="14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350" dirty="0"/>
            </a:p>
          </p:txBody>
        </p:sp>
        <p:sp>
          <p:nvSpPr>
            <p:cNvPr id="11" name="Kombinationstegning: figur 10">
              <a:extLst>
                <a:ext uri="{FF2B5EF4-FFF2-40B4-BE49-F238E27FC236}">
                  <a16:creationId xmlns:a16="http://schemas.microsoft.com/office/drawing/2014/main" id="{C18F9D19-9B4D-4392-97BC-25174118DB18}"/>
                </a:ext>
              </a:extLst>
            </p:cNvPr>
            <p:cNvSpPr/>
            <p:nvPr/>
          </p:nvSpPr>
          <p:spPr>
            <a:xfrm>
              <a:off x="944524" y="4523919"/>
              <a:ext cx="505634" cy="233025"/>
            </a:xfrm>
            <a:custGeom>
              <a:avLst/>
              <a:gdLst>
                <a:gd name="connsiteX0" fmla="*/ 505635 w 505634"/>
                <a:gd name="connsiteY0" fmla="*/ 233025 h 233025"/>
                <a:gd name="connsiteX1" fmla="*/ 505635 w 505634"/>
                <a:gd name="connsiteY1" fmla="*/ 144900 h 233025"/>
                <a:gd name="connsiteX2" fmla="*/ 447126 w 505634"/>
                <a:gd name="connsiteY2" fmla="*/ 67322 h 233025"/>
                <a:gd name="connsiteX3" fmla="*/ 387461 w 505634"/>
                <a:gd name="connsiteY3" fmla="*/ 144900 h 233025"/>
                <a:gd name="connsiteX4" fmla="*/ 387461 w 505634"/>
                <a:gd name="connsiteY4" fmla="*/ 194453 h 233025"/>
                <a:gd name="connsiteX5" fmla="*/ 310171 w 505634"/>
                <a:gd name="connsiteY5" fmla="*/ 194453 h 233025"/>
                <a:gd name="connsiteX6" fmla="*/ 310171 w 505634"/>
                <a:gd name="connsiteY6" fmla="*/ 54175 h 233025"/>
                <a:gd name="connsiteX7" fmla="*/ 256140 w 505634"/>
                <a:gd name="connsiteY7" fmla="*/ 0 h 233025"/>
                <a:gd name="connsiteX8" fmla="*/ 60676 w 505634"/>
                <a:gd name="connsiteY8" fmla="*/ 0 h 233025"/>
                <a:gd name="connsiteX9" fmla="*/ 0 w 505634"/>
                <a:gd name="connsiteY9" fmla="*/ 60676 h 233025"/>
                <a:gd name="connsiteX10" fmla="*/ 0 w 505634"/>
                <a:gd name="connsiteY10" fmla="*/ 233025 h 23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634" h="233025">
                  <a:moveTo>
                    <a:pt x="505635" y="233025"/>
                  </a:moveTo>
                  <a:lnTo>
                    <a:pt x="505635" y="144900"/>
                  </a:lnTo>
                  <a:lnTo>
                    <a:pt x="447126" y="67322"/>
                  </a:lnTo>
                  <a:lnTo>
                    <a:pt x="387461" y="144900"/>
                  </a:lnTo>
                  <a:lnTo>
                    <a:pt x="387461" y="194453"/>
                  </a:lnTo>
                  <a:lnTo>
                    <a:pt x="310171" y="194453"/>
                  </a:lnTo>
                  <a:lnTo>
                    <a:pt x="310171" y="54175"/>
                  </a:lnTo>
                  <a:lnTo>
                    <a:pt x="256140" y="0"/>
                  </a:lnTo>
                  <a:lnTo>
                    <a:pt x="60676" y="0"/>
                  </a:lnTo>
                  <a:lnTo>
                    <a:pt x="0" y="60676"/>
                  </a:lnTo>
                  <a:lnTo>
                    <a:pt x="0" y="233025"/>
                  </a:lnTo>
                  <a:close/>
                </a:path>
              </a:pathLst>
            </a:custGeom>
            <a:solidFill>
              <a:srgbClr val="FFFFFF"/>
            </a:solidFill>
            <a:ln w="14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350" dirty="0"/>
            </a:p>
          </p:txBody>
        </p:sp>
        <p:sp>
          <p:nvSpPr>
            <p:cNvPr id="12" name="Kombinationstegning: figur 11">
              <a:extLst>
                <a:ext uri="{FF2B5EF4-FFF2-40B4-BE49-F238E27FC236}">
                  <a16:creationId xmlns:a16="http://schemas.microsoft.com/office/drawing/2014/main" id="{BA2CE964-10A9-4C4B-9076-4DF82662865A}"/>
                </a:ext>
              </a:extLst>
            </p:cNvPr>
            <p:cNvSpPr/>
            <p:nvPr/>
          </p:nvSpPr>
          <p:spPr>
            <a:xfrm>
              <a:off x="454201" y="4355037"/>
              <a:ext cx="446114" cy="401907"/>
            </a:xfrm>
            <a:custGeom>
              <a:avLst/>
              <a:gdLst>
                <a:gd name="connsiteX0" fmla="*/ 446114 w 446114"/>
                <a:gd name="connsiteY0" fmla="*/ 397573 h 401907"/>
                <a:gd name="connsiteX1" fmla="*/ 446114 w 446114"/>
                <a:gd name="connsiteY1" fmla="*/ 228547 h 401907"/>
                <a:gd name="connsiteX2" fmla="*/ 388616 w 446114"/>
                <a:gd name="connsiteY2" fmla="*/ 0 h 401907"/>
                <a:gd name="connsiteX3" fmla="*/ 352211 w 446114"/>
                <a:gd name="connsiteY3" fmla="*/ 0 h 401907"/>
                <a:gd name="connsiteX4" fmla="*/ 298036 w 446114"/>
                <a:gd name="connsiteY4" fmla="*/ 228547 h 401907"/>
                <a:gd name="connsiteX5" fmla="*/ 298036 w 446114"/>
                <a:gd name="connsiteY5" fmla="*/ 333430 h 401907"/>
                <a:gd name="connsiteX6" fmla="*/ 216412 w 446114"/>
                <a:gd name="connsiteY6" fmla="*/ 333430 h 401907"/>
                <a:gd name="connsiteX7" fmla="*/ 216412 w 446114"/>
                <a:gd name="connsiteY7" fmla="*/ 274921 h 401907"/>
                <a:gd name="connsiteX8" fmla="*/ 107050 w 446114"/>
                <a:gd name="connsiteY8" fmla="*/ 176683 h 401907"/>
                <a:gd name="connsiteX9" fmla="*/ 0 w 446114"/>
                <a:gd name="connsiteY9" fmla="*/ 278244 h 401907"/>
                <a:gd name="connsiteX10" fmla="*/ 0 w 446114"/>
                <a:gd name="connsiteY10" fmla="*/ 401907 h 40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114" h="401907">
                  <a:moveTo>
                    <a:pt x="446114" y="397573"/>
                  </a:moveTo>
                  <a:lnTo>
                    <a:pt x="446114" y="228547"/>
                  </a:lnTo>
                  <a:lnTo>
                    <a:pt x="388616" y="0"/>
                  </a:lnTo>
                  <a:lnTo>
                    <a:pt x="352211" y="0"/>
                  </a:lnTo>
                  <a:lnTo>
                    <a:pt x="298036" y="228547"/>
                  </a:lnTo>
                  <a:lnTo>
                    <a:pt x="298036" y="333430"/>
                  </a:lnTo>
                  <a:lnTo>
                    <a:pt x="216412" y="333430"/>
                  </a:lnTo>
                  <a:lnTo>
                    <a:pt x="216412" y="274921"/>
                  </a:lnTo>
                  <a:lnTo>
                    <a:pt x="107050" y="176683"/>
                  </a:lnTo>
                  <a:lnTo>
                    <a:pt x="0" y="278244"/>
                  </a:lnTo>
                  <a:lnTo>
                    <a:pt x="0" y="401907"/>
                  </a:lnTo>
                  <a:close/>
                </a:path>
              </a:pathLst>
            </a:custGeom>
            <a:solidFill>
              <a:srgbClr val="FFFFFF"/>
            </a:solidFill>
            <a:ln w="144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350" dirty="0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4F67883-34F5-4F53-BAB2-784EEBECED4B}"/>
              </a:ext>
            </a:extLst>
          </p:cNvPr>
          <p:cNvGrpSpPr/>
          <p:nvPr/>
        </p:nvGrpSpPr>
        <p:grpSpPr>
          <a:xfrm>
            <a:off x="490274" y="4302864"/>
            <a:ext cx="3346627" cy="1178774"/>
            <a:chOff x="1106310" y="642807"/>
            <a:chExt cx="4579490" cy="1564362"/>
          </a:xfrm>
        </p:grpSpPr>
        <p:sp>
          <p:nvSpPr>
            <p:cNvPr id="20" name="Rektangel: afrundede hjørner 19">
              <a:extLst>
                <a:ext uri="{FF2B5EF4-FFF2-40B4-BE49-F238E27FC236}">
                  <a16:creationId xmlns:a16="http://schemas.microsoft.com/office/drawing/2014/main" id="{08B45ACF-AE74-485E-9A0A-D8F5C710BAB6}"/>
                </a:ext>
              </a:extLst>
            </p:cNvPr>
            <p:cNvSpPr/>
            <p:nvPr/>
          </p:nvSpPr>
          <p:spPr>
            <a:xfrm>
              <a:off x="1106310" y="642807"/>
              <a:ext cx="4579490" cy="1564362"/>
            </a:xfrm>
            <a:prstGeom prst="roundRect">
              <a:avLst/>
            </a:prstGeom>
            <a:solidFill>
              <a:srgbClr val="FAEFD0"/>
            </a:solidFill>
            <a:ln w="6350">
              <a:noFill/>
            </a:ln>
            <a:effectLst>
              <a:softEdge rad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81000" tIns="0" rIns="81000" bIns="27000" rtlCol="0" anchor="ctr"/>
            <a:lstStyle/>
            <a:p>
              <a:pPr algn="ctr">
                <a:lnSpc>
                  <a:spcPct val="200000"/>
                </a:lnSpc>
              </a:pPr>
              <a:r>
                <a:rPr lang="da-DK" sz="1200" b="1" spc="225" dirty="0">
                  <a:solidFill>
                    <a:schemeClr val="accent1"/>
                  </a:solidFill>
                  <a:latin typeface="Museo Sans 100"/>
                </a:rPr>
                <a:t>	</a:t>
              </a:r>
              <a:r>
                <a:rPr lang="da-DK" sz="1200" b="1" spc="75" dirty="0">
                  <a:solidFill>
                    <a:schemeClr val="accent1"/>
                  </a:solidFill>
                  <a:latin typeface="Museo Sans 100"/>
                </a:rPr>
                <a:t>KOMMUNENS ROLLE</a:t>
              </a:r>
            </a:p>
            <a:p>
              <a:r>
                <a:rPr lang="da-DK" sz="1200" dirty="0">
                  <a:solidFill>
                    <a:schemeClr val="accent1"/>
                  </a:solidFill>
                  <a:latin typeface="Museo Sans 100" panose="02000000000000000000"/>
                </a:rPr>
                <a:t>Kommunen har stærke redskaber til at </a:t>
              </a:r>
            </a:p>
            <a:p>
              <a:r>
                <a:rPr lang="da-DK" sz="1200" dirty="0">
                  <a:solidFill>
                    <a:schemeClr val="accent1"/>
                  </a:solidFill>
                  <a:latin typeface="Museo Sans 100" panose="02000000000000000000"/>
                </a:rPr>
                <a:t>styrke byudvikling nær knudepunkter. Det kan ske gennem planstrategi, kommuneplan og lokalplan</a:t>
              </a:r>
            </a:p>
          </p:txBody>
        </p:sp>
        <p:grpSp>
          <p:nvGrpSpPr>
            <p:cNvPr id="21" name="Grafik 28">
              <a:extLst>
                <a:ext uri="{FF2B5EF4-FFF2-40B4-BE49-F238E27FC236}">
                  <a16:creationId xmlns:a16="http://schemas.microsoft.com/office/drawing/2014/main" id="{6C4203DC-D7B8-40CF-A9FC-CC21F5C1A3F4}"/>
                </a:ext>
              </a:extLst>
            </p:cNvPr>
            <p:cNvGrpSpPr/>
            <p:nvPr/>
          </p:nvGrpSpPr>
          <p:grpSpPr>
            <a:xfrm>
              <a:off x="1303329" y="864471"/>
              <a:ext cx="1030524" cy="332545"/>
              <a:chOff x="6130298" y="3066586"/>
              <a:chExt cx="1238989" cy="399819"/>
            </a:xfrm>
          </p:grpSpPr>
          <p:sp>
            <p:nvSpPr>
              <p:cNvPr id="22" name="Kombinationstegning: figur 21">
                <a:extLst>
                  <a:ext uri="{FF2B5EF4-FFF2-40B4-BE49-F238E27FC236}">
                    <a16:creationId xmlns:a16="http://schemas.microsoft.com/office/drawing/2014/main" id="{10F2F6A6-E694-4846-B1AA-9AEF1E257351}"/>
                  </a:ext>
                </a:extLst>
              </p:cNvPr>
              <p:cNvSpPr/>
              <p:nvPr/>
            </p:nvSpPr>
            <p:spPr>
              <a:xfrm>
                <a:off x="7168371" y="3141003"/>
                <a:ext cx="200916" cy="321064"/>
              </a:xfrm>
              <a:custGeom>
                <a:avLst/>
                <a:gdLst>
                  <a:gd name="connsiteX0" fmla="*/ 200916 w 200916"/>
                  <a:gd name="connsiteY0" fmla="*/ 321064 h 321063"/>
                  <a:gd name="connsiteX1" fmla="*/ 0 w 200916"/>
                  <a:gd name="connsiteY1" fmla="*/ 321064 h 321063"/>
                  <a:gd name="connsiteX2" fmla="*/ 0 w 200916"/>
                  <a:gd name="connsiteY2" fmla="*/ 101320 h 321063"/>
                  <a:gd name="connsiteX3" fmla="*/ 101320 w 200916"/>
                  <a:gd name="connsiteY3" fmla="*/ 0 h 321063"/>
                  <a:gd name="connsiteX4" fmla="*/ 199623 w 200916"/>
                  <a:gd name="connsiteY4" fmla="*/ 98302 h 32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16" h="321063">
                    <a:moveTo>
                      <a:pt x="200916" y="321064"/>
                    </a:moveTo>
                    <a:lnTo>
                      <a:pt x="0" y="321064"/>
                    </a:lnTo>
                    <a:lnTo>
                      <a:pt x="0" y="101320"/>
                    </a:lnTo>
                    <a:lnTo>
                      <a:pt x="101320" y="0"/>
                    </a:lnTo>
                    <a:lnTo>
                      <a:pt x="199623" y="98302"/>
                    </a:lnTo>
                    <a:close/>
                  </a:path>
                </a:pathLst>
              </a:custGeom>
              <a:solidFill>
                <a:srgbClr val="60B442"/>
              </a:solidFill>
              <a:ln w="14339" cap="flat">
                <a:noFill/>
                <a:prstDash val="solid"/>
                <a:miter/>
              </a:ln>
            </p:spPr>
            <p:txBody>
              <a:bodyPr tIns="0" rtlCol="0" anchor="ctr"/>
              <a:lstStyle/>
              <a:p>
                <a:endParaRPr lang="da-DK" sz="13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Kombinationstegning: figur 22">
                <a:extLst>
                  <a:ext uri="{FF2B5EF4-FFF2-40B4-BE49-F238E27FC236}">
                    <a16:creationId xmlns:a16="http://schemas.microsoft.com/office/drawing/2014/main" id="{8E6ED648-6502-4B62-BED3-16595751BD47}"/>
                  </a:ext>
                </a:extLst>
              </p:cNvPr>
              <p:cNvSpPr/>
              <p:nvPr/>
            </p:nvSpPr>
            <p:spPr>
              <a:xfrm>
                <a:off x="6618077" y="3234585"/>
                <a:ext cx="503008" cy="231814"/>
              </a:xfrm>
              <a:custGeom>
                <a:avLst/>
                <a:gdLst>
                  <a:gd name="connsiteX0" fmla="*/ 503009 w 503009"/>
                  <a:gd name="connsiteY0" fmla="*/ 231815 h 231815"/>
                  <a:gd name="connsiteX1" fmla="*/ 503009 w 503009"/>
                  <a:gd name="connsiteY1" fmla="*/ 144148 h 231815"/>
                  <a:gd name="connsiteX2" fmla="*/ 444804 w 503009"/>
                  <a:gd name="connsiteY2" fmla="*/ 66972 h 231815"/>
                  <a:gd name="connsiteX3" fmla="*/ 385449 w 503009"/>
                  <a:gd name="connsiteY3" fmla="*/ 144148 h 231815"/>
                  <a:gd name="connsiteX4" fmla="*/ 385449 w 503009"/>
                  <a:gd name="connsiteY4" fmla="*/ 193443 h 231815"/>
                  <a:gd name="connsiteX5" fmla="*/ 308560 w 503009"/>
                  <a:gd name="connsiteY5" fmla="*/ 193443 h 231815"/>
                  <a:gd name="connsiteX6" fmla="*/ 308560 w 503009"/>
                  <a:gd name="connsiteY6" fmla="*/ 53894 h 231815"/>
                  <a:gd name="connsiteX7" fmla="*/ 254810 w 503009"/>
                  <a:gd name="connsiteY7" fmla="*/ 0 h 231815"/>
                  <a:gd name="connsiteX8" fmla="*/ 60361 w 503009"/>
                  <a:gd name="connsiteY8" fmla="*/ 0 h 231815"/>
                  <a:gd name="connsiteX9" fmla="*/ 0 w 503009"/>
                  <a:gd name="connsiteY9" fmla="*/ 60361 h 231815"/>
                  <a:gd name="connsiteX10" fmla="*/ 0 w 503009"/>
                  <a:gd name="connsiteY10" fmla="*/ 231815 h 23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009" h="231815">
                    <a:moveTo>
                      <a:pt x="503009" y="231815"/>
                    </a:moveTo>
                    <a:lnTo>
                      <a:pt x="503009" y="144148"/>
                    </a:lnTo>
                    <a:lnTo>
                      <a:pt x="444804" y="66972"/>
                    </a:lnTo>
                    <a:lnTo>
                      <a:pt x="385449" y="144148"/>
                    </a:lnTo>
                    <a:lnTo>
                      <a:pt x="385449" y="193443"/>
                    </a:lnTo>
                    <a:lnTo>
                      <a:pt x="308560" y="193443"/>
                    </a:lnTo>
                    <a:lnTo>
                      <a:pt x="308560" y="53894"/>
                    </a:lnTo>
                    <a:lnTo>
                      <a:pt x="254810" y="0"/>
                    </a:lnTo>
                    <a:lnTo>
                      <a:pt x="60361" y="0"/>
                    </a:lnTo>
                    <a:lnTo>
                      <a:pt x="0" y="60361"/>
                    </a:lnTo>
                    <a:lnTo>
                      <a:pt x="0" y="231815"/>
                    </a:lnTo>
                    <a:close/>
                  </a:path>
                </a:pathLst>
              </a:custGeom>
              <a:solidFill>
                <a:srgbClr val="60B442"/>
              </a:solidFill>
              <a:ln w="14339" cap="flat">
                <a:noFill/>
                <a:prstDash val="solid"/>
                <a:miter/>
              </a:ln>
            </p:spPr>
            <p:txBody>
              <a:bodyPr tIns="0" rtlCol="0" anchor="ctr"/>
              <a:lstStyle/>
              <a:p>
                <a:endParaRPr lang="da-DK" sz="13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Kombinationstegning: figur 23">
                <a:extLst>
                  <a:ext uri="{FF2B5EF4-FFF2-40B4-BE49-F238E27FC236}">
                    <a16:creationId xmlns:a16="http://schemas.microsoft.com/office/drawing/2014/main" id="{5BA088E0-4063-4A63-97FC-266325C8F220}"/>
                  </a:ext>
                </a:extLst>
              </p:cNvPr>
              <p:cNvSpPr/>
              <p:nvPr/>
            </p:nvSpPr>
            <p:spPr>
              <a:xfrm>
                <a:off x="6130298" y="3066586"/>
                <a:ext cx="443798" cy="399819"/>
              </a:xfrm>
              <a:custGeom>
                <a:avLst/>
                <a:gdLst>
                  <a:gd name="connsiteX0" fmla="*/ 443798 w 443798"/>
                  <a:gd name="connsiteY0" fmla="*/ 395509 h 399820"/>
                  <a:gd name="connsiteX1" fmla="*/ 443798 w 443798"/>
                  <a:gd name="connsiteY1" fmla="*/ 227360 h 399820"/>
                  <a:gd name="connsiteX2" fmla="*/ 386599 w 443798"/>
                  <a:gd name="connsiteY2" fmla="*/ 0 h 399820"/>
                  <a:gd name="connsiteX3" fmla="*/ 350382 w 443798"/>
                  <a:gd name="connsiteY3" fmla="*/ 0 h 399820"/>
                  <a:gd name="connsiteX4" fmla="*/ 296488 w 443798"/>
                  <a:gd name="connsiteY4" fmla="*/ 227360 h 399820"/>
                  <a:gd name="connsiteX5" fmla="*/ 296488 w 443798"/>
                  <a:gd name="connsiteY5" fmla="*/ 331699 h 399820"/>
                  <a:gd name="connsiteX6" fmla="*/ 215288 w 443798"/>
                  <a:gd name="connsiteY6" fmla="*/ 331699 h 399820"/>
                  <a:gd name="connsiteX7" fmla="*/ 215288 w 443798"/>
                  <a:gd name="connsiteY7" fmla="*/ 273493 h 399820"/>
                  <a:gd name="connsiteX8" fmla="*/ 106494 w 443798"/>
                  <a:gd name="connsiteY8" fmla="*/ 175766 h 399820"/>
                  <a:gd name="connsiteX9" fmla="*/ 0 w 443798"/>
                  <a:gd name="connsiteY9" fmla="*/ 276799 h 399820"/>
                  <a:gd name="connsiteX10" fmla="*/ 0 w 443798"/>
                  <a:gd name="connsiteY10" fmla="*/ 399821 h 39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98" h="399820">
                    <a:moveTo>
                      <a:pt x="443798" y="395509"/>
                    </a:moveTo>
                    <a:lnTo>
                      <a:pt x="443798" y="227360"/>
                    </a:lnTo>
                    <a:lnTo>
                      <a:pt x="386599" y="0"/>
                    </a:lnTo>
                    <a:lnTo>
                      <a:pt x="350382" y="0"/>
                    </a:lnTo>
                    <a:lnTo>
                      <a:pt x="296488" y="227360"/>
                    </a:lnTo>
                    <a:lnTo>
                      <a:pt x="296488" y="331699"/>
                    </a:lnTo>
                    <a:lnTo>
                      <a:pt x="215288" y="331699"/>
                    </a:lnTo>
                    <a:lnTo>
                      <a:pt x="215288" y="273493"/>
                    </a:lnTo>
                    <a:lnTo>
                      <a:pt x="106494" y="175766"/>
                    </a:lnTo>
                    <a:lnTo>
                      <a:pt x="0" y="276799"/>
                    </a:lnTo>
                    <a:lnTo>
                      <a:pt x="0" y="399821"/>
                    </a:lnTo>
                    <a:close/>
                  </a:path>
                </a:pathLst>
              </a:custGeom>
              <a:solidFill>
                <a:srgbClr val="60B442"/>
              </a:solidFill>
              <a:ln w="14339" cap="flat">
                <a:noFill/>
                <a:prstDash val="solid"/>
                <a:miter/>
              </a:ln>
            </p:spPr>
            <p:txBody>
              <a:bodyPr tIns="0" rtlCol="0" anchor="ctr"/>
              <a:lstStyle/>
              <a:p>
                <a:endParaRPr lang="da-DK" sz="135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A1BA58-D819-4356-9C99-0006FE28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 Højgaard Jensen  september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1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B2D5593D-0273-8038-6807-1A4DE22E0F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002" r="12801"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EC78E74-233C-DEBB-9D8E-217E34CD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/>
              <a:t>Opsummering</a:t>
            </a:r>
          </a:p>
        </p:txBody>
      </p:sp>
      <p:sp>
        <p:nvSpPr>
          <p:cNvPr id="31" name="Pladsholder til indhold 4">
            <a:extLst>
              <a:ext uri="{FF2B5EF4-FFF2-40B4-BE49-F238E27FC236}">
                <a16:creationId xmlns:a16="http://schemas.microsoft.com/office/drawing/2014/main" id="{08B9736E-C57D-B73C-802D-EE800F91B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60848"/>
            <a:ext cx="2866641" cy="41161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buNone/>
            </a:pPr>
            <a:r>
              <a:rPr lang="en-US" sz="2400" dirty="0" err="1">
                <a:solidFill>
                  <a:srgbClr val="FF0000"/>
                </a:solidFill>
              </a:rPr>
              <a:t>Kommunerne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bør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holde</a:t>
            </a:r>
            <a:r>
              <a:rPr lang="en-US" sz="2400" dirty="0">
                <a:solidFill>
                  <a:srgbClr val="FF0000"/>
                </a:solidFill>
              </a:rPr>
              <a:t> fast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visionerne</a:t>
            </a:r>
            <a:endParaRPr lang="en-US" sz="2400" dirty="0">
              <a:solidFill>
                <a:srgbClr val="FF0000"/>
              </a:solidFill>
            </a:endParaRPr>
          </a:p>
          <a:p>
            <a:pPr indent="-228600" defTabSz="914400"/>
            <a:endParaRPr lang="en-US" sz="2400" dirty="0">
              <a:solidFill>
                <a:srgbClr val="FF0000"/>
              </a:solidFill>
            </a:endParaRPr>
          </a:p>
          <a:p>
            <a:pPr marL="0" indent="0" defTabSz="914400">
              <a:buNone/>
            </a:pPr>
            <a:r>
              <a:rPr lang="en-US" sz="2400" dirty="0">
                <a:solidFill>
                  <a:srgbClr val="FF0000"/>
                </a:solidFill>
              </a:rPr>
              <a:t>Der </a:t>
            </a:r>
            <a:r>
              <a:rPr lang="en-US" sz="2400" dirty="0" err="1">
                <a:solidFill>
                  <a:srgbClr val="FF0000"/>
                </a:solidFill>
              </a:rPr>
              <a:t>bør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planlægges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på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tværs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kommunegrænser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AF9EA65-977A-2836-8481-F0314278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Ellen Højgaard Jensen  september 24</a:t>
            </a:r>
          </a:p>
        </p:txBody>
      </p:sp>
    </p:spTree>
    <p:extLst>
      <p:ext uri="{BB962C8B-B14F-4D97-AF65-F5344CB8AC3E}">
        <p14:creationId xmlns:p14="http://schemas.microsoft.com/office/powerpoint/2010/main" val="426712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5703090-7524-8B36-DDBC-633C7F40A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r="6785" b="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D1B3EB7-ADE9-C93E-B239-FFAF087B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Ellen Højgaard Jensen  september 24</a:t>
            </a:r>
          </a:p>
        </p:txBody>
      </p:sp>
    </p:spTree>
    <p:extLst>
      <p:ext uri="{BB962C8B-B14F-4D97-AF65-F5344CB8AC3E}">
        <p14:creationId xmlns:p14="http://schemas.microsoft.com/office/powerpoint/2010/main" val="142632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347CAA-66E2-06C8-FD81-D3E7D18B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Den grænseløse by er en realitet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53CE1197-A535-0849-321D-C6575C7EA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2462189"/>
            <a:ext cx="8178799" cy="2820275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F444B3A-9DC1-A7B0-ADB8-66342415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Ellen Højgaard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Jensen  </a:t>
            </a:r>
            <a:r>
              <a:rPr lang="en-US" sz="1200" dirty="0"/>
              <a:t>S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eptember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24. Kilde: Thomas Sick Hansen</a:t>
            </a:r>
          </a:p>
        </p:txBody>
      </p:sp>
    </p:spTree>
    <p:extLst>
      <p:ext uri="{BB962C8B-B14F-4D97-AF65-F5344CB8AC3E}">
        <p14:creationId xmlns:p14="http://schemas.microsoft.com/office/powerpoint/2010/main" val="259945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E4F54-F680-612C-B2AB-0C185BDC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Vækst og mobilitet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EFEFF4-A6BD-9EB7-C5E9-5CC6B224A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400" dirty="0">
              <a:effectLst/>
              <a:latin typeface="Helvetica" pitchFamily="2" charset="0"/>
            </a:endParaRPr>
          </a:p>
          <a:p>
            <a:endParaRPr lang="da-DK" sz="24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da-DK" sz="2400" dirty="0">
                <a:effectLst/>
                <a:latin typeface="Helvetica" pitchFamily="2" charset="0"/>
              </a:rPr>
              <a:t>”… der historisk set har været en klar sammenhæng mellem antal transporterede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>
                <a:effectLst/>
                <a:latin typeface="Helvetica" pitchFamily="2" charset="0"/>
              </a:rPr>
              <a:t>kilometer og økonomisk vækst: Jo rigere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>
                <a:effectLst/>
                <a:latin typeface="Helvetica" pitchFamily="2" charset="0"/>
              </a:rPr>
              <a:t>vi bliver, jo mere transporterer vi os selv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>
                <a:effectLst/>
                <a:latin typeface="Helvetica" pitchFamily="2" charset="0"/>
              </a:rPr>
              <a:t>til fx fritidsaktiviteter, og jo flere varer og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>
                <a:effectLst/>
                <a:latin typeface="Helvetica" pitchFamily="2" charset="0"/>
              </a:rPr>
              <a:t>materialer skal flyttes for at dække vores</a:t>
            </a:r>
            <a:r>
              <a:rPr lang="da-DK" sz="2400" dirty="0">
                <a:latin typeface="Helvetica" pitchFamily="2" charset="0"/>
              </a:rPr>
              <a:t> </a:t>
            </a:r>
            <a:r>
              <a:rPr lang="da-DK" sz="2400" dirty="0">
                <a:effectLst/>
                <a:latin typeface="Helvetica" pitchFamily="2" charset="0"/>
              </a:rPr>
              <a:t>øgede forbrug.” </a:t>
            </a:r>
          </a:p>
          <a:p>
            <a:pPr marL="0" indent="0">
              <a:buNone/>
            </a:pPr>
            <a:r>
              <a:rPr lang="da-DK" sz="2400" dirty="0">
                <a:effectLst/>
                <a:latin typeface="Helvetica" pitchFamily="2" charset="0"/>
              </a:rPr>
              <a:t>(Klimarådet, 2020, p.124)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116312B-5859-75E7-B8A7-008A9971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0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84930-DE27-0C1C-A709-B90B64BC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Klar sammenhæng mellem bystruktur og energiforbrug til privat transport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75B00D0-4386-90BF-B342-8504E23C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ED6142BC-FB2F-CAF5-258C-D118E07F6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4" y="1825625"/>
            <a:ext cx="67737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1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2CF14C-3D3C-1131-17F9-8715BD1E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Gennemsnitlig bebyggelsesprocent i nyudlæg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42DD62-2A47-17AD-8AA4-968BBF277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87" y="671454"/>
            <a:ext cx="5085525" cy="5512763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50A01DF-DF18-4C54-4D96-2430C532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525" y="6356350"/>
            <a:ext cx="46577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Ellen Højgaard Jensen  september 24</a:t>
            </a:r>
          </a:p>
        </p:txBody>
      </p:sp>
    </p:spTree>
    <p:extLst>
      <p:ext uri="{BB962C8B-B14F-4D97-AF65-F5344CB8AC3E}">
        <p14:creationId xmlns:p14="http://schemas.microsoft.com/office/powerpoint/2010/main" val="23067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A7C8A-2C68-4DD1-2DF5-5A8CF6BB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Fortætning nævnt i kommuneplaner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1FF5894-C8A1-FF95-1C56-7CF77519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D979BD4-2E42-9E81-040F-14668690B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586" y="1825625"/>
            <a:ext cx="61728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2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89F5B-8D90-08E6-5951-817BA251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Realiteten: </a:t>
            </a:r>
            <a:br>
              <a:rPr lang="da-DK" b="1" dirty="0">
                <a:solidFill>
                  <a:srgbClr val="C00000"/>
                </a:solidFill>
              </a:rPr>
            </a:br>
            <a:r>
              <a:rPr lang="da-DK" b="1" dirty="0" err="1">
                <a:solidFill>
                  <a:srgbClr val="C00000"/>
                </a:solidFill>
              </a:rPr>
              <a:t>Byfortætning</a:t>
            </a:r>
            <a:r>
              <a:rPr lang="da-DK" b="1" dirty="0">
                <a:solidFill>
                  <a:srgbClr val="C00000"/>
                </a:solidFill>
              </a:rPr>
              <a:t> og </a:t>
            </a:r>
            <a:r>
              <a:rPr lang="da-DK" b="1" dirty="0" err="1">
                <a:solidFill>
                  <a:srgbClr val="C00000"/>
                </a:solidFill>
              </a:rPr>
              <a:t>byspredning</a:t>
            </a:r>
            <a:r>
              <a:rPr lang="da-DK" b="1" dirty="0">
                <a:solidFill>
                  <a:srgbClr val="C00000"/>
                </a:solidFill>
              </a:rPr>
              <a:t> følges ad </a:t>
            </a:r>
            <a:br>
              <a:rPr lang="da-DK" dirty="0"/>
            </a:br>
            <a:r>
              <a:rPr lang="da-DK" sz="1100" dirty="0"/>
              <a:t>IGN-rapport august 23. Christian Fertner, Sørens Smidt Jensen og Gertrud Jørgensen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E368FE4-A212-ABC2-64C3-09D5AAB8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srgbClr val="FFFFFF">
                    <a:tint val="75000"/>
                  </a:srgbClr>
                </a:solidFill>
              </a:rPr>
              <a:t>Ellen Højgaard Jensen  september 24</a:t>
            </a:r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1A8EDEE-5713-9C84-F13B-921A04C75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33" y="1426261"/>
            <a:ext cx="6182017" cy="51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4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5D1A9ADF-C833-02FC-3C60-3F7F45D5D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9" r="7739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2D7935-F790-A6BB-538E-B0B67277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pPr algn="ctr"/>
            <a:r>
              <a:rPr lang="da-DK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 har redskaberne – her kommer 4 bud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2EB475-B888-BB5B-335D-11457B78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>
                <a:solidFill>
                  <a:srgbClr val="FFFFFF"/>
                </a:solidFill>
              </a:rPr>
              <a:t>Ellen Højgaard Jensen  september 24</a:t>
            </a:r>
          </a:p>
        </p:txBody>
      </p:sp>
    </p:spTree>
    <p:extLst>
      <p:ext uri="{BB962C8B-B14F-4D97-AF65-F5344CB8AC3E}">
        <p14:creationId xmlns:p14="http://schemas.microsoft.com/office/powerpoint/2010/main" val="25897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B præsentations skabelon">
  <a:themeElements>
    <a:clrScheme name="Dansk Byplan Laboratorium">
      <a:dk1>
        <a:srgbClr val="FFFFFF"/>
      </a:dk1>
      <a:lt1>
        <a:srgbClr val="FFFFFF"/>
      </a:lt1>
      <a:dk2>
        <a:srgbClr val="5E91A8"/>
      </a:dk2>
      <a:lt2>
        <a:srgbClr val="5E91A8"/>
      </a:lt2>
      <a:accent1>
        <a:srgbClr val="5E91A8"/>
      </a:accent1>
      <a:accent2>
        <a:srgbClr val="F47827"/>
      </a:accent2>
      <a:accent3>
        <a:srgbClr val="F47827"/>
      </a:accent3>
      <a:accent4>
        <a:srgbClr val="F47827"/>
      </a:accent4>
      <a:accent5>
        <a:srgbClr val="F47827"/>
      </a:accent5>
      <a:accent6>
        <a:srgbClr val="F47827"/>
      </a:accent6>
      <a:hlink>
        <a:srgbClr val="F47827"/>
      </a:hlink>
      <a:folHlink>
        <a:srgbClr val="D8D8D8"/>
      </a:folHlink>
    </a:clrScheme>
    <a:fontScheme name="Dansk Byplan Laboratorium">
      <a:majorFont>
        <a:latin typeface="Gill Sans Std Condensed"/>
        <a:ea typeface=""/>
        <a:cs typeface=""/>
      </a:majorFont>
      <a:minorFont>
        <a:latin typeface="Gill Sans Std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B præsentations skabelon">
  <a:themeElements>
    <a:clrScheme name="Dansk Byplan Laboratorium">
      <a:dk1>
        <a:srgbClr val="FFFFFF"/>
      </a:dk1>
      <a:lt1>
        <a:srgbClr val="FFFFFF"/>
      </a:lt1>
      <a:dk2>
        <a:srgbClr val="5E91A8"/>
      </a:dk2>
      <a:lt2>
        <a:srgbClr val="5E91A8"/>
      </a:lt2>
      <a:accent1>
        <a:srgbClr val="5E91A8"/>
      </a:accent1>
      <a:accent2>
        <a:srgbClr val="F47827"/>
      </a:accent2>
      <a:accent3>
        <a:srgbClr val="F47827"/>
      </a:accent3>
      <a:accent4>
        <a:srgbClr val="F47827"/>
      </a:accent4>
      <a:accent5>
        <a:srgbClr val="F47827"/>
      </a:accent5>
      <a:accent6>
        <a:srgbClr val="F47827"/>
      </a:accent6>
      <a:hlink>
        <a:srgbClr val="F47827"/>
      </a:hlink>
      <a:folHlink>
        <a:srgbClr val="D8D8D8"/>
      </a:folHlink>
    </a:clrScheme>
    <a:fontScheme name="Dansk Byplan Laboratorium">
      <a:majorFont>
        <a:latin typeface="Gill Sans Std Condensed"/>
        <a:ea typeface=""/>
        <a:cs typeface=""/>
      </a:majorFont>
      <a:minorFont>
        <a:latin typeface="Gill Sans Std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acet">
  <a:themeElements>
    <a:clrScheme name="Grø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rgbClr val="EDC249">
            <a:alpha val="26000"/>
          </a:srgbClr>
        </a:solidFill>
        <a:ln>
          <a:noFill/>
        </a:ln>
      </a:spPr>
      <a:bodyPr lIns="180000" tIns="144000" rIns="180000" bIns="144000" rtlCol="0" anchor="ctr"/>
      <a:lstStyle>
        <a:defPPr marL="0" indent="0" algn="l">
          <a:buNone/>
          <a:defRPr sz="1400" b="1" dirty="0" smtClean="0">
            <a:solidFill>
              <a:srgbClr val="A28534"/>
            </a:solidFill>
            <a:latin typeface="Museo Sans 10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C POWERPOINT med fire logoer.potx [Skrivebeskyttet]" id="{FC6D97B2-E0E1-4122-9B50-3FE89DCB1972}" vid="{D6A7A3CF-FB97-4E06-BE13-E2DE0BA80788}"/>
    </a:ext>
  </a:extLst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576</Words>
  <Application>Microsoft Office PowerPoint</Application>
  <PresentationFormat>Skærmshow (4:3)</PresentationFormat>
  <Paragraphs>60</Paragraphs>
  <Slides>14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12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14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Franklin Gothic Medium</vt:lpstr>
      <vt:lpstr>Gill Sans Std</vt:lpstr>
      <vt:lpstr>Gill Sans Std Condensed</vt:lpstr>
      <vt:lpstr>Helvetica</vt:lpstr>
      <vt:lpstr>Museo Sans 100</vt:lpstr>
      <vt:lpstr>Times New Roman</vt:lpstr>
      <vt:lpstr>Trebuchet MS</vt:lpstr>
      <vt:lpstr>Wingdings 3</vt:lpstr>
      <vt:lpstr>DB præsentations skabelon</vt:lpstr>
      <vt:lpstr>Office-tema</vt:lpstr>
      <vt:lpstr>DB præsentations skabelon</vt:lpstr>
      <vt:lpstr>Facet</vt:lpstr>
      <vt:lpstr>Hvordan indretter vi byerne til mere kollektiv trafik ?  </vt:lpstr>
      <vt:lpstr>PowerPoint-præsentation</vt:lpstr>
      <vt:lpstr>Den grænseløse by er en realitet</vt:lpstr>
      <vt:lpstr>Vækst og mobilitet</vt:lpstr>
      <vt:lpstr>Klar sammenhæng mellem bystruktur og energiforbrug til privat transport</vt:lpstr>
      <vt:lpstr>Gennemsnitlig bebyggelsesprocent i nyudlæg</vt:lpstr>
      <vt:lpstr>Fortætning nævnt i kommuneplaner</vt:lpstr>
      <vt:lpstr>Realiteten:  Byfortætning og byspredning følges ad  IGN-rapport august 23. Christian Fertner, Sørens Smidt Jensen og Gertrud Jørgensen</vt:lpstr>
      <vt:lpstr>Vi har redskaberne – her kommer 4 bud</vt:lpstr>
      <vt:lpstr> Brug den eksisterende by</vt:lpstr>
      <vt:lpstr>Overvej fortætning</vt:lpstr>
      <vt:lpstr>PowerPoint-præsentation</vt:lpstr>
      <vt:lpstr>PowerPoint-præsentation</vt:lpstr>
      <vt:lpstr>Opsummering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Ellen Højgaard Jensen</dc:creator>
  <cp:lastModifiedBy>Ellen Højgaard Jensen</cp:lastModifiedBy>
  <cp:revision>276</cp:revision>
  <cp:lastPrinted>2023-03-14T13:06:35Z</cp:lastPrinted>
  <dcterms:created xsi:type="dcterms:W3CDTF">2013-12-16T13:20:00Z</dcterms:created>
  <dcterms:modified xsi:type="dcterms:W3CDTF">2024-09-09T11:59:17Z</dcterms:modified>
</cp:coreProperties>
</file>