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11"/>
  </p:notesMasterIdLst>
  <p:handoutMasterIdLst>
    <p:handoutMasterId r:id="rId12"/>
  </p:handoutMasterIdLst>
  <p:sldIdLst>
    <p:sldId id="257" r:id="rId2"/>
    <p:sldId id="268" r:id="rId3"/>
    <p:sldId id="272" r:id="rId4"/>
    <p:sldId id="275" r:id="rId5"/>
    <p:sldId id="273" r:id="rId6"/>
    <p:sldId id="277" r:id="rId7"/>
    <p:sldId id="276" r:id="rId8"/>
    <p:sldId id="282" r:id="rId9"/>
    <p:sldId id="280" r:id="rId10"/>
  </p:sldIdLst>
  <p:sldSz cx="9144000" cy="6858000" type="screen4x3"/>
  <p:notesSz cx="6858000" cy="91440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5F63"/>
    <a:srgbClr val="010000"/>
    <a:srgbClr val="D3D3D2"/>
    <a:srgbClr val="85C7FF"/>
    <a:srgbClr val="B70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3" autoAdjust="0"/>
    <p:restoredTop sz="94613" autoAdjust="0"/>
  </p:normalViewPr>
  <p:slideViewPr>
    <p:cSldViewPr snapToGrid="0" snapToObjects="1" showGuides="1">
      <p:cViewPr varScale="1">
        <p:scale>
          <a:sx n="67" d="100"/>
          <a:sy n="67" d="100"/>
        </p:scale>
        <p:origin x="660" y="44"/>
      </p:cViewPr>
      <p:guideLst>
        <p:guide orient="horz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B3A6C-A34F-764C-99EC-1CC15FAE31E0}" type="datetimeFigureOut">
              <a:rPr lang="da-DK" smtClean="0"/>
              <a:pPr/>
              <a:t>27-09-2020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A6649D-8738-0248-AB90-718006896CA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01277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E4B8A-E423-9143-88CD-964860222375}" type="datetimeFigureOut">
              <a:rPr lang="da-DK" smtClean="0"/>
              <a:pPr/>
              <a:t>27-09-2020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B81FB-E993-0545-B958-FDA8CBDED0FD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618666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70C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B70C0A"/>
              </a:solidFill>
            </a:endParaRPr>
          </a:p>
        </p:txBody>
      </p:sp>
      <p:sp>
        <p:nvSpPr>
          <p:cNvPr id="7" name="Titel 7"/>
          <p:cNvSpPr>
            <a:spLocks noGrp="1"/>
          </p:cNvSpPr>
          <p:nvPr>
            <p:ph type="title" hasCustomPrompt="1"/>
          </p:nvPr>
        </p:nvSpPr>
        <p:spPr>
          <a:xfrm>
            <a:off x="537070" y="1455738"/>
            <a:ext cx="8149730" cy="1143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ts val="6500"/>
              </a:lnSpc>
              <a:defRPr sz="6500" b="1" cap="all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</a:t>
            </a:r>
            <a:br>
              <a:rPr lang="da-DK" dirty="0"/>
            </a:br>
            <a:r>
              <a:rPr lang="da-DK" dirty="0"/>
              <a:t>redigere TITLEN</a:t>
            </a:r>
          </a:p>
        </p:txBody>
      </p:sp>
      <p:sp>
        <p:nvSpPr>
          <p:cNvPr id="12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 b="0" i="1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da-DK"/>
              <a:t>28-09-2020</a:t>
            </a:r>
            <a:endParaRPr lang="da-DK" dirty="0"/>
          </a:p>
        </p:txBody>
      </p:sp>
      <p:pic>
        <p:nvPicPr>
          <p:cNvPr id="13" name="Billede 12" descr="LOGO_Midttrafik_hvi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3663" y="5721468"/>
            <a:ext cx="2180937" cy="7505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dhold_billede/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 userDrawn="1"/>
        </p:nvSpPr>
        <p:spPr>
          <a:xfrm>
            <a:off x="537070" y="1441450"/>
            <a:ext cx="8169275" cy="11557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el 1"/>
          <p:cNvSpPr txBox="1">
            <a:spLocks/>
          </p:cNvSpPr>
          <p:nvPr userDrawn="1"/>
        </p:nvSpPr>
        <p:spPr>
          <a:xfrm>
            <a:off x="537070" y="3004877"/>
            <a:ext cx="8169321" cy="28492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kumimoji="0" lang="da-DK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 b="0" i="1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</a:lstStyle>
          <a:p>
            <a:r>
              <a:rPr lang="da-DK"/>
              <a:t>28-09-2020</a:t>
            </a:r>
            <a:endParaRPr lang="da-DK" dirty="0"/>
          </a:p>
        </p:txBody>
      </p:sp>
      <p:sp>
        <p:nvSpPr>
          <p:cNvPr id="2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179813" y="195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2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E7F35-4014-474E-AE9C-B50E9883F264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8" name="Billede 27" descr="LOGO_Midttrafik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6053383"/>
            <a:ext cx="1196638" cy="412386"/>
          </a:xfrm>
          <a:prstGeom prst="rect">
            <a:avLst/>
          </a:prstGeom>
        </p:spPr>
      </p:pic>
      <p:cxnSp>
        <p:nvCxnSpPr>
          <p:cNvPr id="17" name="Lige forbindelse 16"/>
          <p:cNvCxnSpPr/>
          <p:nvPr userDrawn="1"/>
        </p:nvCxnSpPr>
        <p:spPr>
          <a:xfrm>
            <a:off x="1899322" y="6387103"/>
            <a:ext cx="6696991" cy="1588"/>
          </a:xfrm>
          <a:prstGeom prst="line">
            <a:avLst/>
          </a:prstGeom>
          <a:ln w="6350" cap="flat" cmpd="sng" algn="ctr">
            <a:solidFill>
              <a:srgbClr val="B70C0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rød_spla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70C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B70C0A"/>
              </a:solidFill>
            </a:endParaRPr>
          </a:p>
        </p:txBody>
      </p:sp>
      <p:sp>
        <p:nvSpPr>
          <p:cNvPr id="7" name="Titel 7"/>
          <p:cNvSpPr>
            <a:spLocks noGrp="1"/>
          </p:cNvSpPr>
          <p:nvPr>
            <p:ph type="title" hasCustomPrompt="1"/>
          </p:nvPr>
        </p:nvSpPr>
        <p:spPr>
          <a:xfrm>
            <a:off x="537070" y="1455738"/>
            <a:ext cx="8149730" cy="1143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ts val="6500"/>
              </a:lnSpc>
              <a:defRPr sz="6500" b="1" cap="all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</a:t>
            </a:r>
            <a:br>
              <a:rPr lang="da-DK" dirty="0"/>
            </a:br>
            <a:r>
              <a:rPr lang="da-DK" dirty="0"/>
              <a:t>redigere TITLEN</a:t>
            </a:r>
          </a:p>
        </p:txBody>
      </p:sp>
      <p:sp>
        <p:nvSpPr>
          <p:cNvPr id="9" name="Ellipse 8"/>
          <p:cNvSpPr>
            <a:spLocks/>
          </p:cNvSpPr>
          <p:nvPr userDrawn="1"/>
        </p:nvSpPr>
        <p:spPr>
          <a:xfrm>
            <a:off x="6350000" y="3793350"/>
            <a:ext cx="2133600" cy="21336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b="1" dirty="0">
              <a:solidFill>
                <a:schemeClr val="accent4"/>
              </a:solidFill>
            </a:endParaRPr>
          </a:p>
        </p:txBody>
      </p:sp>
      <p:sp>
        <p:nvSpPr>
          <p:cNvPr id="10" name="Pladsholder til tekst 24"/>
          <p:cNvSpPr>
            <a:spLocks noGrp="1"/>
          </p:cNvSpPr>
          <p:nvPr>
            <p:ph type="body" sz="quarter" idx="14" hasCustomPrompt="1"/>
          </p:nvPr>
        </p:nvSpPr>
        <p:spPr>
          <a:xfrm>
            <a:off x="6146800" y="3416300"/>
            <a:ext cx="2540000" cy="2870199"/>
          </a:xfrm>
          <a:prstGeom prst="rect">
            <a:avLst/>
          </a:prstGeom>
        </p:spPr>
        <p:txBody>
          <a:bodyPr vert="horz" anchor="ctr"/>
          <a:lstStyle>
            <a:lvl1pPr algn="ctr">
              <a:lnSpc>
                <a:spcPts val="2000"/>
              </a:lnSpc>
              <a:buFont typeface="Arial"/>
              <a:buNone/>
              <a:defRPr sz="2000" b="1">
                <a:solidFill>
                  <a:schemeClr val="bg1"/>
                </a:solidFill>
              </a:defRPr>
            </a:lvl1pPr>
            <a:lvl2pPr>
              <a:lnSpc>
                <a:spcPts val="2740"/>
              </a:lnSpc>
              <a:buNone/>
              <a:defRPr/>
            </a:lvl2pPr>
            <a:lvl3pPr>
              <a:lnSpc>
                <a:spcPts val="2740"/>
              </a:lnSpc>
              <a:buNone/>
              <a:defRPr/>
            </a:lvl3pPr>
            <a:lvl4pPr>
              <a:lnSpc>
                <a:spcPts val="2740"/>
              </a:lnSpc>
              <a:buNone/>
              <a:defRPr/>
            </a:lvl4pPr>
            <a:lvl5pPr>
              <a:lnSpc>
                <a:spcPts val="2740"/>
              </a:lnSpc>
              <a:buNone/>
              <a:defRPr/>
            </a:lvl5pPr>
          </a:lstStyle>
          <a:p>
            <a:pPr lvl="0"/>
            <a:r>
              <a:rPr lang="da-DK" dirty="0"/>
              <a:t>REDIGER</a:t>
            </a:r>
          </a:p>
          <a:p>
            <a:pPr lvl="0"/>
            <a:r>
              <a:rPr lang="da-DK" dirty="0"/>
              <a:t>SPLASH</a:t>
            </a:r>
          </a:p>
        </p:txBody>
      </p:sp>
      <p:sp>
        <p:nvSpPr>
          <p:cNvPr id="12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 b="0" i="1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da-DK"/>
              <a:t>28-09-2020</a:t>
            </a:r>
            <a:endParaRPr lang="da-DK" dirty="0"/>
          </a:p>
        </p:txBody>
      </p:sp>
      <p:pic>
        <p:nvPicPr>
          <p:cNvPr id="13" name="Billede 12" descr="LOGO_Midttrafik_hvi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3663" y="5721468"/>
            <a:ext cx="2180937" cy="7505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D3D3D2"/>
              </a:solidFill>
            </a:endParaRPr>
          </a:p>
        </p:txBody>
      </p:sp>
      <p:sp>
        <p:nvSpPr>
          <p:cNvPr id="7" name="Titel 7"/>
          <p:cNvSpPr>
            <a:spLocks noGrp="1"/>
          </p:cNvSpPr>
          <p:nvPr>
            <p:ph type="title" hasCustomPrompt="1"/>
          </p:nvPr>
        </p:nvSpPr>
        <p:spPr>
          <a:xfrm>
            <a:off x="537070" y="1455738"/>
            <a:ext cx="8149730" cy="1143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ts val="6500"/>
              </a:lnSpc>
              <a:defRPr sz="6500" b="1" cap="all">
                <a:solidFill>
                  <a:srgbClr val="B70C0A"/>
                </a:solidFill>
              </a:defRPr>
            </a:lvl1pPr>
          </a:lstStyle>
          <a:p>
            <a:r>
              <a:rPr lang="da-DK" dirty="0"/>
              <a:t>Klik for at </a:t>
            </a:r>
            <a:br>
              <a:rPr lang="da-DK" dirty="0"/>
            </a:br>
            <a:r>
              <a:rPr lang="da-DK" dirty="0"/>
              <a:t>redigere TITLEN</a:t>
            </a:r>
          </a:p>
        </p:txBody>
      </p:sp>
      <p:pic>
        <p:nvPicPr>
          <p:cNvPr id="11" name="Billede 10" descr="LOGO_Midttrafi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363" y="5733731"/>
            <a:ext cx="2168237" cy="747219"/>
          </a:xfrm>
          <a:prstGeom prst="rect">
            <a:avLst/>
          </a:prstGeom>
        </p:spPr>
      </p:pic>
      <p:sp>
        <p:nvSpPr>
          <p:cNvPr id="12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 b="0" i="1">
                <a:solidFill>
                  <a:schemeClr val="accent5"/>
                </a:solidFill>
                <a:latin typeface="Georgia"/>
                <a:cs typeface="Georgia"/>
              </a:defRPr>
            </a:lvl1pPr>
          </a:lstStyle>
          <a:p>
            <a:r>
              <a:rPr lang="da-DK"/>
              <a:t>28-09-2020</a:t>
            </a:r>
            <a:endParaRPr lang="da-DK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grå_spla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D3D3D2"/>
              </a:solidFill>
            </a:endParaRPr>
          </a:p>
        </p:txBody>
      </p:sp>
      <p:sp>
        <p:nvSpPr>
          <p:cNvPr id="7" name="Titel 7"/>
          <p:cNvSpPr>
            <a:spLocks noGrp="1"/>
          </p:cNvSpPr>
          <p:nvPr>
            <p:ph type="title" hasCustomPrompt="1"/>
          </p:nvPr>
        </p:nvSpPr>
        <p:spPr>
          <a:xfrm>
            <a:off x="537070" y="1455738"/>
            <a:ext cx="8149730" cy="1143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ts val="6500"/>
              </a:lnSpc>
              <a:defRPr sz="6500" b="1" cap="all">
                <a:solidFill>
                  <a:srgbClr val="B70C0A"/>
                </a:solidFill>
              </a:defRPr>
            </a:lvl1pPr>
          </a:lstStyle>
          <a:p>
            <a:r>
              <a:rPr lang="da-DK" dirty="0"/>
              <a:t>Klik for at </a:t>
            </a:r>
            <a:br>
              <a:rPr lang="da-DK" dirty="0"/>
            </a:br>
            <a:r>
              <a:rPr lang="da-DK" dirty="0"/>
              <a:t>redigere TITLEN</a:t>
            </a:r>
          </a:p>
        </p:txBody>
      </p:sp>
      <p:sp>
        <p:nvSpPr>
          <p:cNvPr id="9" name="Ellipse 8"/>
          <p:cNvSpPr>
            <a:spLocks/>
          </p:cNvSpPr>
          <p:nvPr userDrawn="1"/>
        </p:nvSpPr>
        <p:spPr>
          <a:xfrm>
            <a:off x="6350000" y="3793350"/>
            <a:ext cx="2133600" cy="2133600"/>
          </a:xfrm>
          <a:prstGeom prst="ellipse">
            <a:avLst/>
          </a:prstGeom>
          <a:solidFill>
            <a:srgbClr val="B70C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b="1" dirty="0"/>
          </a:p>
        </p:txBody>
      </p:sp>
      <p:sp>
        <p:nvSpPr>
          <p:cNvPr id="10" name="Pladsholder til tekst 24"/>
          <p:cNvSpPr>
            <a:spLocks noGrp="1"/>
          </p:cNvSpPr>
          <p:nvPr>
            <p:ph type="body" sz="quarter" idx="14" hasCustomPrompt="1"/>
          </p:nvPr>
        </p:nvSpPr>
        <p:spPr>
          <a:xfrm>
            <a:off x="6146800" y="3416300"/>
            <a:ext cx="2540000" cy="2870199"/>
          </a:xfrm>
          <a:prstGeom prst="rect">
            <a:avLst/>
          </a:prstGeom>
        </p:spPr>
        <p:txBody>
          <a:bodyPr vert="horz" anchor="ctr"/>
          <a:lstStyle>
            <a:lvl1pPr algn="ctr">
              <a:lnSpc>
                <a:spcPts val="2000"/>
              </a:lnSpc>
              <a:buFont typeface="Arial"/>
              <a:buNone/>
              <a:defRPr sz="2000" b="1">
                <a:solidFill>
                  <a:schemeClr val="bg1"/>
                </a:solidFill>
              </a:defRPr>
            </a:lvl1pPr>
            <a:lvl2pPr>
              <a:lnSpc>
                <a:spcPts val="2740"/>
              </a:lnSpc>
              <a:buNone/>
              <a:defRPr/>
            </a:lvl2pPr>
            <a:lvl3pPr>
              <a:lnSpc>
                <a:spcPts val="2740"/>
              </a:lnSpc>
              <a:buNone/>
              <a:defRPr/>
            </a:lvl3pPr>
            <a:lvl4pPr>
              <a:lnSpc>
                <a:spcPts val="2740"/>
              </a:lnSpc>
              <a:buNone/>
              <a:defRPr/>
            </a:lvl4pPr>
            <a:lvl5pPr>
              <a:lnSpc>
                <a:spcPts val="2740"/>
              </a:lnSpc>
              <a:buNone/>
              <a:defRPr/>
            </a:lvl5pPr>
          </a:lstStyle>
          <a:p>
            <a:pPr lvl="0"/>
            <a:r>
              <a:rPr lang="da-DK" dirty="0"/>
              <a:t>REDIGER</a:t>
            </a:r>
          </a:p>
          <a:p>
            <a:pPr lvl="0"/>
            <a:r>
              <a:rPr lang="da-DK" dirty="0"/>
              <a:t>SPLASH</a:t>
            </a:r>
          </a:p>
        </p:txBody>
      </p:sp>
      <p:pic>
        <p:nvPicPr>
          <p:cNvPr id="11" name="Billede 10" descr="LOGO_Midttrafi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363" y="5733731"/>
            <a:ext cx="2168237" cy="747219"/>
          </a:xfrm>
          <a:prstGeom prst="rect">
            <a:avLst/>
          </a:prstGeom>
        </p:spPr>
      </p:pic>
      <p:sp>
        <p:nvSpPr>
          <p:cNvPr id="12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 b="0" i="1">
                <a:solidFill>
                  <a:schemeClr val="accent5"/>
                </a:solidFill>
                <a:latin typeface="Georgia"/>
                <a:cs typeface="Georgia"/>
              </a:defRPr>
            </a:lvl1pPr>
          </a:lstStyle>
          <a:p>
            <a:r>
              <a:rPr lang="da-DK"/>
              <a:t>28-09-2020</a:t>
            </a:r>
            <a:endParaRPr lang="da-DK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_b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 userDrawn="1"/>
        </p:nvSpPr>
        <p:spPr>
          <a:xfrm>
            <a:off x="537070" y="1441450"/>
            <a:ext cx="8169275" cy="11557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el 1"/>
          <p:cNvSpPr txBox="1">
            <a:spLocks/>
          </p:cNvSpPr>
          <p:nvPr userDrawn="1"/>
        </p:nvSpPr>
        <p:spPr>
          <a:xfrm>
            <a:off x="537070" y="3004877"/>
            <a:ext cx="8169321" cy="28492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kumimoji="0" lang="da-DK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itel 7"/>
          <p:cNvSpPr>
            <a:spLocks noGrp="1"/>
          </p:cNvSpPr>
          <p:nvPr>
            <p:ph type="title" hasCustomPrompt="1"/>
          </p:nvPr>
        </p:nvSpPr>
        <p:spPr>
          <a:xfrm>
            <a:off x="571500" y="1300618"/>
            <a:ext cx="8024813" cy="1006704"/>
          </a:xfrm>
          <a:prstGeom prst="rect">
            <a:avLst/>
          </a:prstGeom>
        </p:spPr>
        <p:txBody>
          <a:bodyPr vert="horz"/>
          <a:lstStyle>
            <a:lvl1pPr algn="l">
              <a:defRPr sz="2400" b="1" cap="all">
                <a:solidFill>
                  <a:schemeClr val="accent5"/>
                </a:solidFill>
              </a:defRPr>
            </a:lvl1pPr>
          </a:lstStyle>
          <a:p>
            <a:r>
              <a:rPr lang="da-DK" dirty="0"/>
              <a:t>Klik for at tilføje overskrift</a:t>
            </a:r>
          </a:p>
        </p:txBody>
      </p:sp>
      <p:cxnSp>
        <p:nvCxnSpPr>
          <p:cNvPr id="18" name="Lige forbindelse 17"/>
          <p:cNvCxnSpPr/>
          <p:nvPr userDrawn="1"/>
        </p:nvCxnSpPr>
        <p:spPr>
          <a:xfrm>
            <a:off x="571500" y="2307322"/>
            <a:ext cx="8024813" cy="1588"/>
          </a:xfrm>
          <a:prstGeom prst="line">
            <a:avLst/>
          </a:prstGeom>
          <a:ln w="19050" cap="flat" cmpd="sng" algn="ctr">
            <a:solidFill>
              <a:srgbClr val="B70C0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 b="0" i="1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</a:lstStyle>
          <a:p>
            <a:r>
              <a:rPr lang="da-DK"/>
              <a:t>28-09-2020</a:t>
            </a:r>
            <a:endParaRPr lang="da-DK" dirty="0"/>
          </a:p>
        </p:txBody>
      </p:sp>
      <p:sp>
        <p:nvSpPr>
          <p:cNvPr id="2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179813" y="195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2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E7F35-4014-474E-AE9C-B50E9883F264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27" name="Lige forbindelse 26"/>
          <p:cNvCxnSpPr/>
          <p:nvPr userDrawn="1"/>
        </p:nvCxnSpPr>
        <p:spPr>
          <a:xfrm>
            <a:off x="1899322" y="6387103"/>
            <a:ext cx="6696991" cy="1588"/>
          </a:xfrm>
          <a:prstGeom prst="line">
            <a:avLst/>
          </a:prstGeom>
          <a:ln w="6350" cap="flat" cmpd="sng" algn="ctr">
            <a:solidFill>
              <a:srgbClr val="B70C0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Billede 27" descr="LOGO_Midttrafik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6053383"/>
            <a:ext cx="1196638" cy="412386"/>
          </a:xfrm>
          <a:prstGeom prst="rect">
            <a:avLst/>
          </a:prstGeom>
        </p:spPr>
      </p:pic>
      <p:sp>
        <p:nvSpPr>
          <p:cNvPr id="29" name="Pladsholder til tekst 18"/>
          <p:cNvSpPr>
            <a:spLocks noGrp="1"/>
          </p:cNvSpPr>
          <p:nvPr>
            <p:ph type="body" sz="quarter" idx="19" hasCustomPrompt="1"/>
          </p:nvPr>
        </p:nvSpPr>
        <p:spPr>
          <a:xfrm>
            <a:off x="571500" y="2569228"/>
            <a:ext cx="8024813" cy="3130914"/>
          </a:xfrm>
          <a:prstGeom prst="rect">
            <a:avLst/>
          </a:prstGeom>
        </p:spPr>
        <p:txBody>
          <a:bodyPr vert="horz"/>
          <a:lstStyle>
            <a:lvl1pPr>
              <a:buNone/>
              <a:defRPr sz="1800"/>
            </a:lvl1pPr>
            <a:lvl2pPr marL="0" indent="-270000">
              <a:spcBef>
                <a:spcPts val="432"/>
              </a:spcBef>
              <a:buFont typeface="Lucida Grande"/>
              <a:buChar char="•"/>
              <a:defRPr sz="1800"/>
            </a:lvl2pPr>
            <a:lvl3pPr marL="540000" indent="-288000"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a-DK" dirty="0"/>
              <a:t>Klik for at redigere teksten</a:t>
            </a:r>
          </a:p>
          <a:p>
            <a:pPr lvl="1"/>
            <a:r>
              <a:rPr lang="da-DK" dirty="0"/>
              <a:t>Første niveau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_brød+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 userDrawn="1"/>
        </p:nvSpPr>
        <p:spPr>
          <a:xfrm>
            <a:off x="537070" y="1441450"/>
            <a:ext cx="8169275" cy="86746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itel 7"/>
          <p:cNvSpPr>
            <a:spLocks noGrp="1"/>
          </p:cNvSpPr>
          <p:nvPr>
            <p:ph type="title" hasCustomPrompt="1"/>
          </p:nvPr>
        </p:nvSpPr>
        <p:spPr>
          <a:xfrm>
            <a:off x="571500" y="1300618"/>
            <a:ext cx="8024813" cy="1008292"/>
          </a:xfrm>
          <a:prstGeom prst="rect">
            <a:avLst/>
          </a:prstGeom>
        </p:spPr>
        <p:txBody>
          <a:bodyPr vert="horz"/>
          <a:lstStyle>
            <a:lvl1pPr algn="l">
              <a:defRPr sz="2400" b="1" cap="all">
                <a:solidFill>
                  <a:schemeClr val="accent5"/>
                </a:solidFill>
              </a:defRPr>
            </a:lvl1pPr>
          </a:lstStyle>
          <a:p>
            <a:r>
              <a:rPr lang="da-DK" dirty="0"/>
              <a:t>Klik for at tilføje overskrift</a:t>
            </a:r>
          </a:p>
        </p:txBody>
      </p:sp>
      <p:sp>
        <p:nvSpPr>
          <p:cNvPr id="2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 b="0" i="1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</a:lstStyle>
          <a:p>
            <a:r>
              <a:rPr lang="da-DK"/>
              <a:t>28-09-2020</a:t>
            </a:r>
            <a:endParaRPr lang="da-DK" dirty="0"/>
          </a:p>
        </p:txBody>
      </p:sp>
      <p:sp>
        <p:nvSpPr>
          <p:cNvPr id="2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179813" y="195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2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E7F35-4014-474E-AE9C-B50E9883F264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27" name="Lige forbindelse 26"/>
          <p:cNvCxnSpPr/>
          <p:nvPr userDrawn="1"/>
        </p:nvCxnSpPr>
        <p:spPr>
          <a:xfrm>
            <a:off x="1899322" y="6387103"/>
            <a:ext cx="6696991" cy="1588"/>
          </a:xfrm>
          <a:prstGeom prst="line">
            <a:avLst/>
          </a:prstGeom>
          <a:ln w="6350" cap="flat" cmpd="sng" algn="ctr">
            <a:solidFill>
              <a:srgbClr val="B70C0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Billede 27" descr="LOGO_Midttrafik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6053383"/>
            <a:ext cx="1196638" cy="412386"/>
          </a:xfrm>
          <a:prstGeom prst="rect">
            <a:avLst/>
          </a:prstGeom>
        </p:spPr>
      </p:pic>
      <p:sp>
        <p:nvSpPr>
          <p:cNvPr id="13" name="Pladsholder til billede 12"/>
          <p:cNvSpPr>
            <a:spLocks noGrp="1"/>
          </p:cNvSpPr>
          <p:nvPr>
            <p:ph type="pic" sz="quarter" idx="18"/>
          </p:nvPr>
        </p:nvSpPr>
        <p:spPr>
          <a:xfrm>
            <a:off x="5445033" y="2569228"/>
            <a:ext cx="3151280" cy="3130914"/>
          </a:xfrm>
          <a:prstGeom prst="rect">
            <a:avLst/>
          </a:prstGeom>
        </p:spPr>
        <p:txBody>
          <a:bodyPr vert="horz"/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19" name="Pladsholder til tekst 18"/>
          <p:cNvSpPr>
            <a:spLocks noGrp="1"/>
          </p:cNvSpPr>
          <p:nvPr>
            <p:ph type="body" sz="quarter" idx="19" hasCustomPrompt="1"/>
          </p:nvPr>
        </p:nvSpPr>
        <p:spPr>
          <a:xfrm>
            <a:off x="571500" y="2569228"/>
            <a:ext cx="4503913" cy="3131520"/>
          </a:xfrm>
          <a:prstGeom prst="rect">
            <a:avLst/>
          </a:prstGeom>
        </p:spPr>
        <p:txBody>
          <a:bodyPr vert="horz"/>
          <a:lstStyle>
            <a:lvl1pPr>
              <a:buNone/>
              <a:defRPr sz="1800"/>
            </a:lvl1pPr>
            <a:lvl2pPr marL="0" indent="-270000">
              <a:spcBef>
                <a:spcPts val="432"/>
              </a:spcBef>
              <a:buFont typeface="Lucida Grande"/>
              <a:buChar char="•"/>
              <a:defRPr sz="1800"/>
            </a:lvl2pPr>
            <a:lvl3pPr marL="540000" indent="-288000"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a-DK" dirty="0"/>
              <a:t>Klik for at redigere teksten</a:t>
            </a:r>
          </a:p>
          <a:p>
            <a:pPr lvl="1"/>
            <a:r>
              <a:rPr lang="da-DK" dirty="0"/>
              <a:t>Første niveau</a:t>
            </a:r>
          </a:p>
        </p:txBody>
      </p:sp>
      <p:cxnSp>
        <p:nvCxnSpPr>
          <p:cNvPr id="15" name="Lige forbindelse 14"/>
          <p:cNvCxnSpPr/>
          <p:nvPr userDrawn="1"/>
        </p:nvCxnSpPr>
        <p:spPr>
          <a:xfrm>
            <a:off x="571500" y="2307322"/>
            <a:ext cx="8024813" cy="1588"/>
          </a:xfrm>
          <a:prstGeom prst="line">
            <a:avLst/>
          </a:prstGeom>
          <a:ln w="19050" cap="flat" cmpd="sng" algn="ctr">
            <a:solidFill>
              <a:srgbClr val="B70C0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_billede/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 userDrawn="1"/>
        </p:nvSpPr>
        <p:spPr>
          <a:xfrm>
            <a:off x="537070" y="1441450"/>
            <a:ext cx="8169275" cy="11557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el 1"/>
          <p:cNvSpPr txBox="1">
            <a:spLocks/>
          </p:cNvSpPr>
          <p:nvPr userDrawn="1"/>
        </p:nvSpPr>
        <p:spPr>
          <a:xfrm>
            <a:off x="537070" y="3004877"/>
            <a:ext cx="8169321" cy="28492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kumimoji="0" lang="da-DK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itel 7"/>
          <p:cNvSpPr>
            <a:spLocks noGrp="1"/>
          </p:cNvSpPr>
          <p:nvPr>
            <p:ph type="title" hasCustomPrompt="1"/>
          </p:nvPr>
        </p:nvSpPr>
        <p:spPr>
          <a:xfrm>
            <a:off x="571500" y="1300618"/>
            <a:ext cx="8024813" cy="1006704"/>
          </a:xfrm>
          <a:prstGeom prst="rect">
            <a:avLst/>
          </a:prstGeom>
        </p:spPr>
        <p:txBody>
          <a:bodyPr vert="horz"/>
          <a:lstStyle>
            <a:lvl1pPr algn="l">
              <a:defRPr sz="2400" b="1" cap="all">
                <a:solidFill>
                  <a:schemeClr val="accent5"/>
                </a:solidFill>
              </a:defRPr>
            </a:lvl1pPr>
          </a:lstStyle>
          <a:p>
            <a:r>
              <a:rPr lang="da-DK" dirty="0"/>
              <a:t>Klik for at tilføje overskrift</a:t>
            </a:r>
          </a:p>
        </p:txBody>
      </p:sp>
      <p:sp>
        <p:nvSpPr>
          <p:cNvPr id="2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 b="0" i="1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</a:lstStyle>
          <a:p>
            <a:r>
              <a:rPr lang="da-DK"/>
              <a:t>28-09-2020</a:t>
            </a:r>
            <a:endParaRPr lang="da-DK" dirty="0"/>
          </a:p>
        </p:txBody>
      </p:sp>
      <p:sp>
        <p:nvSpPr>
          <p:cNvPr id="2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179813" y="195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2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E7F35-4014-474E-AE9C-B50E9883F264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8" name="Billede 27" descr="LOGO_Midttrafik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6053383"/>
            <a:ext cx="1196638" cy="412386"/>
          </a:xfrm>
          <a:prstGeom prst="rect">
            <a:avLst/>
          </a:prstGeom>
        </p:spPr>
      </p:pic>
      <p:sp>
        <p:nvSpPr>
          <p:cNvPr id="13" name="Pladsholder til billede 12"/>
          <p:cNvSpPr>
            <a:spLocks noGrp="1"/>
          </p:cNvSpPr>
          <p:nvPr>
            <p:ph type="pic" sz="quarter" idx="18"/>
          </p:nvPr>
        </p:nvSpPr>
        <p:spPr>
          <a:xfrm>
            <a:off x="571500" y="2569228"/>
            <a:ext cx="8024813" cy="3131520"/>
          </a:xfrm>
          <a:prstGeom prst="rect">
            <a:avLst/>
          </a:prstGeom>
        </p:spPr>
        <p:txBody>
          <a:bodyPr vert="horz"/>
          <a:lstStyle/>
          <a:p>
            <a:r>
              <a:rPr lang="da-DK"/>
              <a:t>Klik på ikonet for at tilføje et billede</a:t>
            </a:r>
          </a:p>
        </p:txBody>
      </p:sp>
      <p:cxnSp>
        <p:nvCxnSpPr>
          <p:cNvPr id="12" name="Lige forbindelse 11"/>
          <p:cNvCxnSpPr/>
          <p:nvPr userDrawn="1"/>
        </p:nvCxnSpPr>
        <p:spPr>
          <a:xfrm>
            <a:off x="571500" y="2307322"/>
            <a:ext cx="8024813" cy="1588"/>
          </a:xfrm>
          <a:prstGeom prst="line">
            <a:avLst/>
          </a:prstGeom>
          <a:ln w="19050" cap="flat" cmpd="sng" algn="ctr">
            <a:solidFill>
              <a:srgbClr val="B70C0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Lige forbindelse 16"/>
          <p:cNvCxnSpPr/>
          <p:nvPr userDrawn="1"/>
        </p:nvCxnSpPr>
        <p:spPr>
          <a:xfrm>
            <a:off x="1899322" y="6387103"/>
            <a:ext cx="6696991" cy="1588"/>
          </a:xfrm>
          <a:prstGeom prst="line">
            <a:avLst/>
          </a:prstGeom>
          <a:ln w="6350" cap="flat" cmpd="sng" algn="ctr">
            <a:solidFill>
              <a:srgbClr val="B70C0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dhold_billede/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 userDrawn="1"/>
        </p:nvSpPr>
        <p:spPr>
          <a:xfrm>
            <a:off x="537070" y="1441450"/>
            <a:ext cx="8169275" cy="11557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el 1"/>
          <p:cNvSpPr txBox="1">
            <a:spLocks/>
          </p:cNvSpPr>
          <p:nvPr userDrawn="1"/>
        </p:nvSpPr>
        <p:spPr>
          <a:xfrm>
            <a:off x="537070" y="3004877"/>
            <a:ext cx="8169321" cy="28492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kumimoji="0" lang="da-DK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itel 7"/>
          <p:cNvSpPr>
            <a:spLocks noGrp="1"/>
          </p:cNvSpPr>
          <p:nvPr>
            <p:ph type="title" hasCustomPrompt="1"/>
          </p:nvPr>
        </p:nvSpPr>
        <p:spPr>
          <a:xfrm>
            <a:off x="571500" y="1300618"/>
            <a:ext cx="8024813" cy="1006704"/>
          </a:xfrm>
          <a:prstGeom prst="rect">
            <a:avLst/>
          </a:prstGeom>
        </p:spPr>
        <p:txBody>
          <a:bodyPr vert="horz"/>
          <a:lstStyle>
            <a:lvl1pPr algn="l">
              <a:defRPr sz="2400" b="1" cap="all">
                <a:solidFill>
                  <a:schemeClr val="accent5"/>
                </a:solidFill>
              </a:defRPr>
            </a:lvl1pPr>
          </a:lstStyle>
          <a:p>
            <a:r>
              <a:rPr lang="da-DK" dirty="0"/>
              <a:t>Klik for at tilføje overskrift</a:t>
            </a:r>
          </a:p>
        </p:txBody>
      </p:sp>
      <p:sp>
        <p:nvSpPr>
          <p:cNvPr id="2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 b="0" i="1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</a:lstStyle>
          <a:p>
            <a:r>
              <a:rPr lang="da-DK"/>
              <a:t>28-09-2020</a:t>
            </a:r>
            <a:endParaRPr lang="da-DK" dirty="0"/>
          </a:p>
        </p:txBody>
      </p:sp>
      <p:sp>
        <p:nvSpPr>
          <p:cNvPr id="2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179813" y="195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2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E7F35-4014-474E-AE9C-B50E9883F264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8" name="Billede 27" descr="LOGO_Midttrafik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6053383"/>
            <a:ext cx="1196638" cy="412386"/>
          </a:xfrm>
          <a:prstGeom prst="rect">
            <a:avLst/>
          </a:prstGeom>
        </p:spPr>
      </p:pic>
      <p:cxnSp>
        <p:nvCxnSpPr>
          <p:cNvPr id="12" name="Lige forbindelse 11"/>
          <p:cNvCxnSpPr/>
          <p:nvPr userDrawn="1"/>
        </p:nvCxnSpPr>
        <p:spPr>
          <a:xfrm>
            <a:off x="571500" y="2307322"/>
            <a:ext cx="8024813" cy="1588"/>
          </a:xfrm>
          <a:prstGeom prst="line">
            <a:avLst/>
          </a:prstGeom>
          <a:ln w="19050" cap="flat" cmpd="sng" algn="ctr">
            <a:solidFill>
              <a:srgbClr val="B70C0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Lige forbindelse 16"/>
          <p:cNvCxnSpPr/>
          <p:nvPr userDrawn="1"/>
        </p:nvCxnSpPr>
        <p:spPr>
          <a:xfrm>
            <a:off x="1899322" y="6387103"/>
            <a:ext cx="6696991" cy="1588"/>
          </a:xfrm>
          <a:prstGeom prst="line">
            <a:avLst/>
          </a:prstGeom>
          <a:ln w="6350" cap="flat" cmpd="sng" algn="ctr">
            <a:solidFill>
              <a:srgbClr val="B70C0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hold_billede/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 userDrawn="1"/>
        </p:nvSpPr>
        <p:spPr>
          <a:xfrm>
            <a:off x="537070" y="1441450"/>
            <a:ext cx="8169275" cy="11557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el 1"/>
          <p:cNvSpPr txBox="1">
            <a:spLocks/>
          </p:cNvSpPr>
          <p:nvPr userDrawn="1"/>
        </p:nvSpPr>
        <p:spPr>
          <a:xfrm>
            <a:off x="537070" y="3004877"/>
            <a:ext cx="8169321" cy="28492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kumimoji="0" lang="da-DK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 b="0" i="1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</a:lstStyle>
          <a:p>
            <a:r>
              <a:rPr lang="da-DK"/>
              <a:t>28-09-2020</a:t>
            </a:r>
            <a:endParaRPr lang="da-DK" dirty="0"/>
          </a:p>
        </p:txBody>
      </p:sp>
      <p:sp>
        <p:nvSpPr>
          <p:cNvPr id="2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179813" y="195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2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E7F35-4014-474E-AE9C-B50E9883F264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8" name="Billede 27" descr="LOGO_Midttrafik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6053383"/>
            <a:ext cx="1196638" cy="412386"/>
          </a:xfrm>
          <a:prstGeom prst="rect">
            <a:avLst/>
          </a:prstGeom>
        </p:spPr>
      </p:pic>
      <p:cxnSp>
        <p:nvCxnSpPr>
          <p:cNvPr id="12" name="Lige forbindelse 11"/>
          <p:cNvCxnSpPr/>
          <p:nvPr userDrawn="1"/>
        </p:nvCxnSpPr>
        <p:spPr>
          <a:xfrm>
            <a:off x="571500" y="1300618"/>
            <a:ext cx="8024813" cy="1588"/>
          </a:xfrm>
          <a:prstGeom prst="line">
            <a:avLst/>
          </a:prstGeom>
          <a:ln w="19050" cap="flat" cmpd="sng" algn="ctr">
            <a:solidFill>
              <a:srgbClr val="B70C0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Lige forbindelse 16"/>
          <p:cNvCxnSpPr/>
          <p:nvPr userDrawn="1"/>
        </p:nvCxnSpPr>
        <p:spPr>
          <a:xfrm>
            <a:off x="1899322" y="6387103"/>
            <a:ext cx="6696991" cy="1588"/>
          </a:xfrm>
          <a:prstGeom prst="line">
            <a:avLst/>
          </a:prstGeom>
          <a:ln w="6350" cap="flat" cmpd="sng" algn="ctr">
            <a:solidFill>
              <a:srgbClr val="B70C0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7" r:id="rId2"/>
    <p:sldLayoutId id="2147483662" r:id="rId3"/>
    <p:sldLayoutId id="2147483656" r:id="rId4"/>
    <p:sldLayoutId id="2147483655" r:id="rId5"/>
    <p:sldLayoutId id="2147483659" r:id="rId6"/>
    <p:sldLayoutId id="2147483660" r:id="rId7"/>
    <p:sldLayoutId id="2147483665" r:id="rId8"/>
    <p:sldLayoutId id="2147483663" r:id="rId9"/>
    <p:sldLayoutId id="2147483664" r:id="rId10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chemeClr val="accent4"/>
                </a:solidFill>
              </a:rPr>
              <a:t>Status på Trafikplaner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a-DK" dirty="0"/>
              <a:t>28-09-2020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410A49C3-9A09-4EB4-B157-7EF04EFC18C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a-DK"/>
              <a:t>28-09-2020</a:t>
            </a:r>
            <a:endParaRPr lang="da-DK" dirty="0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AA5E8CAC-624B-45C2-9EB6-73D490D0E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497" y="560525"/>
            <a:ext cx="4517743" cy="62547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04A4A4D3-BDE9-42A0-8670-001C8C1851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815"/>
          <a:stretch/>
        </p:blipFill>
        <p:spPr>
          <a:xfrm>
            <a:off x="354994" y="560525"/>
            <a:ext cx="8760246" cy="62587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FC66F4EF-F553-4102-808F-DD4A9D9DB7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1865" b="5518"/>
          <a:stretch/>
        </p:blipFill>
        <p:spPr>
          <a:xfrm>
            <a:off x="4181475" y="566029"/>
            <a:ext cx="4933765" cy="14803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02632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0F645D-3E0D-4EB5-B516-7FE270FC4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Gennemførte trafikplaner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410A49C3-9A09-4EB4-B157-7EF04EFC18C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a-DK"/>
              <a:t>28-09-2020</a:t>
            </a:r>
            <a:endParaRPr lang="da-DK" dirty="0"/>
          </a:p>
        </p:txBody>
      </p:sp>
      <p:sp>
        <p:nvSpPr>
          <p:cNvPr id="7" name="Pladsholder til billede 6">
            <a:extLst>
              <a:ext uri="{FF2B5EF4-FFF2-40B4-BE49-F238E27FC236}">
                <a16:creationId xmlns:a16="http://schemas.microsoft.com/office/drawing/2014/main" id="{CA3C527A-289D-4869-A7F6-259AC510E30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AF1084B8-2968-4637-837D-3CF2B6280E0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1500" y="2569228"/>
            <a:ext cx="3686175" cy="3131520"/>
          </a:xfrm>
        </p:spPr>
        <p:txBody>
          <a:bodyPr/>
          <a:lstStyle/>
          <a:p>
            <a:r>
              <a:rPr lang="da-DK" b="1" u="sng" dirty="0"/>
              <a:t>Djursland</a:t>
            </a:r>
            <a:r>
              <a:rPr lang="da-DK" dirty="0"/>
              <a:t>:</a:t>
            </a:r>
          </a:p>
          <a:p>
            <a:pPr>
              <a:buFontTx/>
              <a:buChar char="-"/>
            </a:pPr>
            <a:r>
              <a:rPr lang="da-DK" dirty="0"/>
              <a:t>Opbygning af </a:t>
            </a:r>
            <a:r>
              <a:rPr lang="da-DK" b="1" dirty="0" err="1"/>
              <a:t>hovednet</a:t>
            </a:r>
            <a:endParaRPr lang="da-DK" b="1" dirty="0"/>
          </a:p>
          <a:p>
            <a:pPr>
              <a:buFontTx/>
              <a:buChar char="-"/>
            </a:pPr>
            <a:r>
              <a:rPr lang="da-DK" b="1" dirty="0"/>
              <a:t>Forenkling </a:t>
            </a:r>
            <a:r>
              <a:rPr lang="da-DK" dirty="0"/>
              <a:t>og </a:t>
            </a:r>
            <a:r>
              <a:rPr lang="da-DK" b="1" dirty="0"/>
              <a:t>korrespondancer</a:t>
            </a:r>
          </a:p>
          <a:p>
            <a:pPr>
              <a:buFontTx/>
              <a:buChar char="-"/>
            </a:pPr>
            <a:r>
              <a:rPr lang="da-DK" b="1" dirty="0"/>
              <a:t>Knudepunkter</a:t>
            </a:r>
            <a:r>
              <a:rPr lang="da-DK" dirty="0"/>
              <a:t> specielt i Hornslet, Ryomgård, Auning og Rønde</a:t>
            </a:r>
          </a:p>
          <a:p>
            <a:pPr>
              <a:buFontTx/>
              <a:buChar char="-"/>
            </a:pPr>
            <a:r>
              <a:rPr lang="da-DK" dirty="0"/>
              <a:t>Tilpasning af </a:t>
            </a:r>
            <a:r>
              <a:rPr lang="da-DK" b="1" dirty="0"/>
              <a:t>ringetider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DE183CF0-E8D4-4AB4-8EE2-E57F826BEB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15"/>
          <a:stretch/>
        </p:blipFill>
        <p:spPr>
          <a:xfrm>
            <a:off x="4077001" y="2781298"/>
            <a:ext cx="4959470" cy="3543301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AD607EAC-7023-4E59-9767-B5B74AC6FE29}"/>
              </a:ext>
            </a:extLst>
          </p:cNvPr>
          <p:cNvSpPr/>
          <p:nvPr/>
        </p:nvSpPr>
        <p:spPr>
          <a:xfrm>
            <a:off x="7679904" y="3543300"/>
            <a:ext cx="1464096" cy="1431022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6417F658-8859-484B-88F5-94B5934E65DB}"/>
              </a:ext>
            </a:extLst>
          </p:cNvPr>
          <p:cNvSpPr/>
          <p:nvPr/>
        </p:nvSpPr>
        <p:spPr>
          <a:xfrm rot="19597551">
            <a:off x="7056984" y="3216693"/>
            <a:ext cx="1364858" cy="996264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39660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0F645D-3E0D-4EB5-B516-7FE270FC4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Gennemførte trafikplaner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410A49C3-9A09-4EB4-B157-7EF04EFC18C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a-DK"/>
              <a:t>28-09-2020</a:t>
            </a:r>
            <a:endParaRPr lang="da-DK" dirty="0"/>
          </a:p>
        </p:txBody>
      </p:sp>
      <p:sp>
        <p:nvSpPr>
          <p:cNvPr id="7" name="Pladsholder til billede 6">
            <a:extLst>
              <a:ext uri="{FF2B5EF4-FFF2-40B4-BE49-F238E27FC236}">
                <a16:creationId xmlns:a16="http://schemas.microsoft.com/office/drawing/2014/main" id="{CA3C527A-289D-4869-A7F6-259AC510E30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AF1084B8-2968-4637-837D-3CF2B6280E0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57200" y="2569228"/>
            <a:ext cx="3743325" cy="3260072"/>
          </a:xfrm>
        </p:spPr>
        <p:txBody>
          <a:bodyPr/>
          <a:lstStyle/>
          <a:p>
            <a:r>
              <a:rPr lang="da-DK" b="1" u="sng" dirty="0"/>
              <a:t>Randers</a:t>
            </a:r>
            <a:r>
              <a:rPr lang="da-DK" dirty="0"/>
              <a:t>:</a:t>
            </a:r>
          </a:p>
          <a:p>
            <a:pPr>
              <a:buFontTx/>
              <a:buChar char="-"/>
            </a:pPr>
            <a:r>
              <a:rPr lang="da-DK" b="1" dirty="0"/>
              <a:t>Harmonisering </a:t>
            </a:r>
            <a:r>
              <a:rPr lang="da-DK" dirty="0"/>
              <a:t>af oplandsbetjeningen </a:t>
            </a:r>
          </a:p>
          <a:p>
            <a:pPr>
              <a:buFontTx/>
              <a:buChar char="-"/>
            </a:pPr>
            <a:r>
              <a:rPr lang="da-DK" b="1" dirty="0" err="1"/>
              <a:t>Hovednets</a:t>
            </a:r>
            <a:r>
              <a:rPr lang="da-DK" dirty="0"/>
              <a:t>-tankegang for lokal- og regionaltrafik dækker </a:t>
            </a:r>
            <a:r>
              <a:rPr lang="da-DK" b="1" dirty="0"/>
              <a:t>bybuskorridorer</a:t>
            </a:r>
          </a:p>
          <a:p>
            <a:pPr>
              <a:buFontTx/>
              <a:buChar char="-"/>
            </a:pPr>
            <a:r>
              <a:rPr lang="da-DK" b="1" dirty="0"/>
              <a:t>Forenkling</a:t>
            </a:r>
            <a:r>
              <a:rPr lang="da-DK" dirty="0"/>
              <a:t> i bybusnettet</a:t>
            </a:r>
          </a:p>
          <a:p>
            <a:pPr>
              <a:buFontTx/>
              <a:buChar char="-"/>
            </a:pPr>
            <a:r>
              <a:rPr lang="da-DK" dirty="0"/>
              <a:t>2 linjer har opnået </a:t>
            </a:r>
            <a:r>
              <a:rPr lang="da-DK" dirty="0" err="1"/>
              <a:t>kvartersdrift</a:t>
            </a:r>
            <a:r>
              <a:rPr lang="da-DK" dirty="0"/>
              <a:t> (</a:t>
            </a:r>
            <a:r>
              <a:rPr lang="da-DK" b="1" dirty="0" err="1"/>
              <a:t>A-bus</a:t>
            </a:r>
            <a:r>
              <a:rPr lang="da-DK" b="1" dirty="0"/>
              <a:t> standard</a:t>
            </a:r>
            <a:r>
              <a:rPr lang="da-DK" dirty="0"/>
              <a:t>)</a:t>
            </a:r>
          </a:p>
          <a:p>
            <a:pPr>
              <a:buFontTx/>
              <a:buChar char="-"/>
            </a:pPr>
            <a:r>
              <a:rPr lang="da-DK" b="1" dirty="0" err="1"/>
              <a:t>Fleksbus</a:t>
            </a:r>
            <a:r>
              <a:rPr lang="da-DK" dirty="0"/>
              <a:t> dækker små byer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DE183CF0-E8D4-4AB4-8EE2-E57F826BEB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15"/>
          <a:stretch/>
        </p:blipFill>
        <p:spPr>
          <a:xfrm>
            <a:off x="4077001" y="2781298"/>
            <a:ext cx="4959470" cy="3543301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AD607EAC-7023-4E59-9767-B5B74AC6FE29}"/>
              </a:ext>
            </a:extLst>
          </p:cNvPr>
          <p:cNvSpPr/>
          <p:nvPr/>
        </p:nvSpPr>
        <p:spPr>
          <a:xfrm>
            <a:off x="7679904" y="3543300"/>
            <a:ext cx="1464096" cy="1431022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6417F658-8859-484B-88F5-94B5934E65DB}"/>
              </a:ext>
            </a:extLst>
          </p:cNvPr>
          <p:cNvSpPr/>
          <p:nvPr/>
        </p:nvSpPr>
        <p:spPr>
          <a:xfrm rot="19597551">
            <a:off x="7056984" y="3216693"/>
            <a:ext cx="1364858" cy="996264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34419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lede 11">
            <a:extLst>
              <a:ext uri="{FF2B5EF4-FFF2-40B4-BE49-F238E27FC236}">
                <a16:creationId xmlns:a16="http://schemas.microsoft.com/office/drawing/2014/main" id="{3BBA6255-B941-4EF0-8F4F-0AD239ED2B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15"/>
          <a:stretch/>
        </p:blipFill>
        <p:spPr>
          <a:xfrm>
            <a:off x="4077001" y="2781298"/>
            <a:ext cx="4959470" cy="354330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00F645D-3E0D-4EB5-B516-7FE270FC4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Trafikplaner – implementering 2021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410A49C3-9A09-4EB4-B157-7EF04EFC18C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a-DK"/>
              <a:t>28-09-2020</a:t>
            </a:r>
            <a:endParaRPr lang="da-DK" dirty="0"/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AF1084B8-2968-4637-837D-3CF2B6280E0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1501" y="2569228"/>
            <a:ext cx="3752850" cy="3131520"/>
          </a:xfrm>
        </p:spPr>
        <p:txBody>
          <a:bodyPr/>
          <a:lstStyle/>
          <a:p>
            <a:r>
              <a:rPr lang="da-DK" b="1" u="sng" dirty="0"/>
              <a:t>Silkeborg</a:t>
            </a:r>
            <a:r>
              <a:rPr lang="da-DK" dirty="0"/>
              <a:t>:</a:t>
            </a:r>
          </a:p>
          <a:p>
            <a:pPr>
              <a:buFontTx/>
              <a:buChar char="-"/>
            </a:pPr>
            <a:r>
              <a:rPr lang="da-DK" dirty="0"/>
              <a:t>Implementering af servicemål</a:t>
            </a:r>
          </a:p>
          <a:p>
            <a:pPr>
              <a:buFontTx/>
              <a:buChar char="-"/>
            </a:pPr>
            <a:r>
              <a:rPr lang="da-DK" dirty="0"/>
              <a:t>Optimeret samspil mellem regionale og lokale busser</a:t>
            </a:r>
          </a:p>
          <a:p>
            <a:pPr>
              <a:buFontTx/>
              <a:buChar char="-"/>
            </a:pPr>
            <a:endParaRPr lang="da-DK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6DB5515F-C4CF-42B1-BF6C-1AA9788A71AF}"/>
              </a:ext>
            </a:extLst>
          </p:cNvPr>
          <p:cNvSpPr/>
          <p:nvPr/>
        </p:nvSpPr>
        <p:spPr>
          <a:xfrm>
            <a:off x="6903500" y="4134989"/>
            <a:ext cx="1015159" cy="551312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184681F-DDDB-4CB3-AFE1-810C465D2059}"/>
              </a:ext>
            </a:extLst>
          </p:cNvPr>
          <p:cNvSpPr/>
          <p:nvPr/>
        </p:nvSpPr>
        <p:spPr>
          <a:xfrm>
            <a:off x="6394310" y="4343400"/>
            <a:ext cx="663715" cy="86291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06927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lede 11">
            <a:extLst>
              <a:ext uri="{FF2B5EF4-FFF2-40B4-BE49-F238E27FC236}">
                <a16:creationId xmlns:a16="http://schemas.microsoft.com/office/drawing/2014/main" id="{3BBA6255-B941-4EF0-8F4F-0AD239ED2B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15"/>
          <a:stretch/>
        </p:blipFill>
        <p:spPr>
          <a:xfrm>
            <a:off x="4077001" y="2781298"/>
            <a:ext cx="4959470" cy="354330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00F645D-3E0D-4EB5-B516-7FE270FC4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Trafikplaner – implementering 2021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410A49C3-9A09-4EB4-B157-7EF04EFC18C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a-DK"/>
              <a:t>28-09-2020</a:t>
            </a:r>
            <a:endParaRPr lang="da-DK" dirty="0"/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AF1084B8-2968-4637-837D-3CF2B6280E0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1500" y="2569228"/>
            <a:ext cx="3724275" cy="3131520"/>
          </a:xfrm>
        </p:spPr>
        <p:txBody>
          <a:bodyPr/>
          <a:lstStyle/>
          <a:p>
            <a:r>
              <a:rPr lang="da-DK" b="1" u="sng" dirty="0"/>
              <a:t>Favrskov</a:t>
            </a:r>
            <a:r>
              <a:rPr lang="da-DK" dirty="0"/>
              <a:t>:</a:t>
            </a:r>
          </a:p>
          <a:p>
            <a:pPr>
              <a:buFontTx/>
              <a:buChar char="-"/>
            </a:pPr>
            <a:r>
              <a:rPr lang="da-DK" dirty="0"/>
              <a:t>Harmonisering af betjeningen iht. servicemål</a:t>
            </a:r>
          </a:p>
          <a:p>
            <a:pPr>
              <a:buFontTx/>
              <a:buChar char="-"/>
            </a:pPr>
            <a:r>
              <a:rPr lang="da-DK" dirty="0"/>
              <a:t>Omstrukturering på regionale ruter</a:t>
            </a:r>
          </a:p>
          <a:p>
            <a:pPr>
              <a:buFontTx/>
              <a:buChar char="-"/>
            </a:pPr>
            <a:endParaRPr lang="da-DK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6DB5515F-C4CF-42B1-BF6C-1AA9788A71AF}"/>
              </a:ext>
            </a:extLst>
          </p:cNvPr>
          <p:cNvSpPr/>
          <p:nvPr/>
        </p:nvSpPr>
        <p:spPr>
          <a:xfrm>
            <a:off x="6903500" y="4134989"/>
            <a:ext cx="1015159" cy="551312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184681F-DDDB-4CB3-AFE1-810C465D2059}"/>
              </a:ext>
            </a:extLst>
          </p:cNvPr>
          <p:cNvSpPr/>
          <p:nvPr/>
        </p:nvSpPr>
        <p:spPr>
          <a:xfrm>
            <a:off x="6394310" y="4343400"/>
            <a:ext cx="663715" cy="86291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2182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lede 12">
            <a:extLst>
              <a:ext uri="{FF2B5EF4-FFF2-40B4-BE49-F238E27FC236}">
                <a16:creationId xmlns:a16="http://schemas.microsoft.com/office/drawing/2014/main" id="{66D90D53-C160-484B-955A-F81019B62E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15"/>
          <a:stretch/>
        </p:blipFill>
        <p:spPr>
          <a:xfrm>
            <a:off x="4077001" y="2781298"/>
            <a:ext cx="4959470" cy="354330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00F645D-3E0D-4EB5-B516-7FE270FC4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Trafikplaner – Igangsatte 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410A49C3-9A09-4EB4-B157-7EF04EFC18C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a-DK"/>
              <a:t>28-09-2020</a:t>
            </a:r>
            <a:endParaRPr lang="da-DK" dirty="0"/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AF1084B8-2968-4637-837D-3CF2B6280E0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1501" y="2569228"/>
            <a:ext cx="3145726" cy="3131520"/>
          </a:xfrm>
        </p:spPr>
        <p:txBody>
          <a:bodyPr/>
          <a:lstStyle/>
          <a:p>
            <a:r>
              <a:rPr lang="da-DK" b="1" u="sng" dirty="0"/>
              <a:t>8-kommunesamarbejdet</a:t>
            </a:r>
            <a:r>
              <a:rPr lang="da-DK" dirty="0"/>
              <a:t>:</a:t>
            </a:r>
          </a:p>
          <a:p>
            <a:pPr>
              <a:buFontTx/>
              <a:buChar char="-"/>
            </a:pPr>
            <a:r>
              <a:rPr lang="da-DK" dirty="0"/>
              <a:t>Områdeplan med </a:t>
            </a:r>
            <a:r>
              <a:rPr lang="da-DK" b="1" dirty="0"/>
              <a:t>synergier</a:t>
            </a:r>
            <a:r>
              <a:rPr lang="da-DK" dirty="0"/>
              <a:t> ml. </a:t>
            </a:r>
            <a:r>
              <a:rPr lang="da-DK" b="1" dirty="0"/>
              <a:t>regionale</a:t>
            </a:r>
            <a:r>
              <a:rPr lang="da-DK" dirty="0"/>
              <a:t> og </a:t>
            </a:r>
            <a:r>
              <a:rPr lang="da-DK" b="1" dirty="0"/>
              <a:t>lokale/by-ruter</a:t>
            </a:r>
          </a:p>
          <a:p>
            <a:pPr>
              <a:buFontTx/>
              <a:buChar char="-"/>
            </a:pPr>
            <a:r>
              <a:rPr lang="da-DK" dirty="0"/>
              <a:t>Bredere </a:t>
            </a:r>
            <a:r>
              <a:rPr lang="da-DK" b="1" dirty="0"/>
              <a:t>mobilitetsindsats</a:t>
            </a:r>
          </a:p>
          <a:p>
            <a:pPr lvl="2">
              <a:buFontTx/>
              <a:buChar char="-"/>
            </a:pPr>
            <a:r>
              <a:rPr lang="da-DK" dirty="0"/>
              <a:t>Harmonisering af </a:t>
            </a:r>
            <a:r>
              <a:rPr lang="da-DK" dirty="0" err="1"/>
              <a:t>flex</a:t>
            </a:r>
            <a:endParaRPr lang="da-DK" dirty="0"/>
          </a:p>
          <a:p>
            <a:pPr lvl="2">
              <a:buFontTx/>
              <a:buChar char="-"/>
            </a:pPr>
            <a:r>
              <a:rPr lang="da-DK" dirty="0"/>
              <a:t>Ungdomsuddannelser</a:t>
            </a:r>
          </a:p>
          <a:p>
            <a:pPr lvl="2">
              <a:buFontTx/>
              <a:buChar char="-"/>
            </a:pPr>
            <a:r>
              <a:rPr lang="da-DK" dirty="0"/>
              <a:t>Mobilitetsforsøg</a:t>
            </a:r>
          </a:p>
          <a:p>
            <a:pPr>
              <a:buFontTx/>
              <a:buChar char="-"/>
            </a:pPr>
            <a:endParaRPr lang="da-DK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73E81B74-9AF3-40EE-A414-66D987CCEF90}"/>
              </a:ext>
            </a:extLst>
          </p:cNvPr>
          <p:cNvSpPr/>
          <p:nvPr/>
        </p:nvSpPr>
        <p:spPr>
          <a:xfrm rot="1456235">
            <a:off x="4052326" y="2545612"/>
            <a:ext cx="2550577" cy="3689802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8AB6FE51-BC52-4522-A0B2-2FBE416684F3}"/>
              </a:ext>
            </a:extLst>
          </p:cNvPr>
          <p:cNvSpPr/>
          <p:nvPr/>
        </p:nvSpPr>
        <p:spPr>
          <a:xfrm rot="2206271">
            <a:off x="6339631" y="5245411"/>
            <a:ext cx="1141947" cy="578268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1920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lede 12">
            <a:extLst>
              <a:ext uri="{FF2B5EF4-FFF2-40B4-BE49-F238E27FC236}">
                <a16:creationId xmlns:a16="http://schemas.microsoft.com/office/drawing/2014/main" id="{66D90D53-C160-484B-955A-F81019B62E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15"/>
          <a:stretch/>
        </p:blipFill>
        <p:spPr>
          <a:xfrm>
            <a:off x="4077001" y="2781298"/>
            <a:ext cx="4959470" cy="354330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00F645D-3E0D-4EB5-B516-7FE270FC4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Trafikplaner – Igangsatte 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410A49C3-9A09-4EB4-B157-7EF04EFC18C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a-DK"/>
              <a:t>28-09-2020</a:t>
            </a:r>
            <a:endParaRPr lang="da-DK" dirty="0"/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AF1084B8-2968-4637-837D-3CF2B6280E0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1501" y="2569228"/>
            <a:ext cx="3145726" cy="3131520"/>
          </a:xfrm>
        </p:spPr>
        <p:txBody>
          <a:bodyPr/>
          <a:lstStyle/>
          <a:p>
            <a:r>
              <a:rPr lang="da-DK" b="1" u="sng" dirty="0"/>
              <a:t>Horsens</a:t>
            </a:r>
            <a:r>
              <a:rPr lang="da-DK" dirty="0"/>
              <a:t>:</a:t>
            </a:r>
          </a:p>
          <a:p>
            <a:pPr>
              <a:buFontTx/>
              <a:buChar char="-"/>
            </a:pPr>
            <a:r>
              <a:rPr lang="da-DK" dirty="0"/>
              <a:t>Kommunens egen trafikplan</a:t>
            </a:r>
          </a:p>
          <a:p>
            <a:pPr>
              <a:buFontTx/>
              <a:buChar char="-"/>
            </a:pPr>
            <a:r>
              <a:rPr lang="da-DK" dirty="0"/>
              <a:t>Ønske om bedre samspil mellem regionale og lokale ruter</a:t>
            </a:r>
          </a:p>
          <a:p>
            <a:pPr>
              <a:buFontTx/>
              <a:buChar char="-"/>
            </a:pPr>
            <a:r>
              <a:rPr lang="da-DK" dirty="0"/>
              <a:t>Ændrede servicemål for bybustrafikken</a:t>
            </a:r>
          </a:p>
          <a:p>
            <a:endParaRPr lang="da-DK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73E81B74-9AF3-40EE-A414-66D987CCEF90}"/>
              </a:ext>
            </a:extLst>
          </p:cNvPr>
          <p:cNvSpPr/>
          <p:nvPr/>
        </p:nvSpPr>
        <p:spPr>
          <a:xfrm rot="1456235">
            <a:off x="4052326" y="2545612"/>
            <a:ext cx="2550577" cy="3689802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8AB6FE51-BC52-4522-A0B2-2FBE416684F3}"/>
              </a:ext>
            </a:extLst>
          </p:cNvPr>
          <p:cNvSpPr/>
          <p:nvPr/>
        </p:nvSpPr>
        <p:spPr>
          <a:xfrm rot="2206271">
            <a:off x="6339631" y="5245411"/>
            <a:ext cx="1141947" cy="578268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12635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0F645D-3E0D-4EB5-B516-7FE270FC4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Trafikplaner – Kommende 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410A49C3-9A09-4EB4-B157-7EF04EFC18C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a-DK"/>
              <a:t>28-09-2020</a:t>
            </a:r>
            <a:endParaRPr lang="da-DK" dirty="0"/>
          </a:p>
        </p:txBody>
      </p:sp>
      <p:sp>
        <p:nvSpPr>
          <p:cNvPr id="7" name="Pladsholder til billede 6">
            <a:extLst>
              <a:ext uri="{FF2B5EF4-FFF2-40B4-BE49-F238E27FC236}">
                <a16:creationId xmlns:a16="http://schemas.microsoft.com/office/drawing/2014/main" id="{CA3C527A-289D-4869-A7F6-259AC510E30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AF1084B8-2968-4637-837D-3CF2B6280E0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da-DK" b="1" dirty="0"/>
              <a:t>Aarhus</a:t>
            </a:r>
          </a:p>
          <a:p>
            <a:pPr>
              <a:buFontTx/>
              <a:buChar char="-"/>
            </a:pPr>
            <a:r>
              <a:rPr lang="da-DK" b="1" dirty="0"/>
              <a:t>(Odder) </a:t>
            </a:r>
          </a:p>
          <a:p>
            <a:pPr>
              <a:buFontTx/>
              <a:buChar char="-"/>
            </a:pPr>
            <a:r>
              <a:rPr lang="da-DK" b="1" dirty="0"/>
              <a:t>(Skanderborg)</a:t>
            </a:r>
          </a:p>
          <a:p>
            <a:pPr>
              <a:buFontTx/>
              <a:buChar char="-"/>
            </a:pPr>
            <a:r>
              <a:rPr lang="da-DK" b="1" dirty="0"/>
              <a:t>(Hedensted)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DE183CF0-E8D4-4AB4-8EE2-E57F826BEB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15"/>
          <a:stretch/>
        </p:blipFill>
        <p:spPr>
          <a:xfrm>
            <a:off x="3543726" y="2400300"/>
            <a:ext cx="5492745" cy="3924300"/>
          </a:xfrm>
          <a:prstGeom prst="rect">
            <a:avLst/>
          </a:prstGeom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73E81B74-9AF3-40EE-A414-66D987CCEF90}"/>
              </a:ext>
            </a:extLst>
          </p:cNvPr>
          <p:cNvSpPr/>
          <p:nvPr/>
        </p:nvSpPr>
        <p:spPr>
          <a:xfrm rot="1456235">
            <a:off x="6823117" y="4283995"/>
            <a:ext cx="1438944" cy="950688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8AB6FE51-BC52-4522-A0B2-2FBE416684F3}"/>
              </a:ext>
            </a:extLst>
          </p:cNvPr>
          <p:cNvSpPr/>
          <p:nvPr/>
        </p:nvSpPr>
        <p:spPr>
          <a:xfrm rot="844504">
            <a:off x="6187971" y="5699608"/>
            <a:ext cx="1508874" cy="71925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00114260"/>
      </p:ext>
    </p:extLst>
  </p:cSld>
  <p:clrMapOvr>
    <a:masterClrMapping/>
  </p:clrMapOvr>
</p:sld>
</file>

<file path=ppt/theme/theme1.xml><?xml version="1.0" encoding="utf-8"?>
<a:theme xmlns:a="http://schemas.openxmlformats.org/drawingml/2006/main" name="1_Kontortema">
  <a:themeElements>
    <a:clrScheme name="Gråtoneskal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MT_template</Template>
  <TotalTime>1076</TotalTime>
  <Words>153</Words>
  <Application>Microsoft Office PowerPoint</Application>
  <PresentationFormat>Skærmshow (4:3)</PresentationFormat>
  <Paragraphs>48</Paragraphs>
  <Slides>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4" baseType="lpstr">
      <vt:lpstr>Arial</vt:lpstr>
      <vt:lpstr>Calibri</vt:lpstr>
      <vt:lpstr>Georgia</vt:lpstr>
      <vt:lpstr>Lucida Grande</vt:lpstr>
      <vt:lpstr>1_Kontortema</vt:lpstr>
      <vt:lpstr>Status på Trafikplaner</vt:lpstr>
      <vt:lpstr>PowerPoint-præsentation</vt:lpstr>
      <vt:lpstr>Gennemførte trafikplaner</vt:lpstr>
      <vt:lpstr>Gennemførte trafikplaner</vt:lpstr>
      <vt:lpstr>Trafikplaner – implementering 2021</vt:lpstr>
      <vt:lpstr>Trafikplaner – implementering 2021</vt:lpstr>
      <vt:lpstr>Trafikplaner – Igangsatte </vt:lpstr>
      <vt:lpstr>Trafikplaner – Igangsatte </vt:lpstr>
      <vt:lpstr>Trafikplaner – Kommende </vt:lpstr>
    </vt:vector>
  </TitlesOfParts>
  <Company>Mazarin Aps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MIDTTRAFIKS MILJØSTRATEGI</dc:title>
  <dc:creator>Bodil L. Møller</dc:creator>
  <cp:lastModifiedBy>Henrik Juul Vestergaard</cp:lastModifiedBy>
  <cp:revision>29</cp:revision>
  <dcterms:created xsi:type="dcterms:W3CDTF">2020-09-22T17:19:13Z</dcterms:created>
  <dcterms:modified xsi:type="dcterms:W3CDTF">2020-09-27T22:16:51Z</dcterms:modified>
</cp:coreProperties>
</file>