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7" r:id="rId2"/>
    <p:sldMasterId id="2147483674" r:id="rId3"/>
  </p:sldMasterIdLst>
  <p:notesMasterIdLst>
    <p:notesMasterId r:id="rId16"/>
  </p:notesMasterIdLst>
  <p:handoutMasterIdLst>
    <p:handoutMasterId r:id="rId17"/>
  </p:handoutMasterIdLst>
  <p:sldIdLst>
    <p:sldId id="652" r:id="rId4"/>
    <p:sldId id="655" r:id="rId5"/>
    <p:sldId id="656" r:id="rId6"/>
    <p:sldId id="648" r:id="rId7"/>
    <p:sldId id="650" r:id="rId8"/>
    <p:sldId id="651" r:id="rId9"/>
    <p:sldId id="272" r:id="rId10"/>
    <p:sldId id="306" r:id="rId11"/>
    <p:sldId id="647" r:id="rId12"/>
    <p:sldId id="649" r:id="rId13"/>
    <p:sldId id="271" r:id="rId14"/>
    <p:sldId id="657" r:id="rId15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5F63"/>
    <a:srgbClr val="D3D3D2"/>
    <a:srgbClr val="B70C0A"/>
    <a:srgbClr val="010000"/>
    <a:srgbClr val="85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3928" autoAdjust="0"/>
  </p:normalViewPr>
  <p:slideViewPr>
    <p:cSldViewPr snapToGrid="0" snapToObjects="1" showGuides="1">
      <p:cViewPr varScale="1">
        <p:scale>
          <a:sx n="82" d="100"/>
          <a:sy n="82" d="100"/>
        </p:scale>
        <p:origin x="691" y="58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28-09-2020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28-09-2020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Vækst i Aarhusområdet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Alene i Aarhus Kommune ventes en befolkningstilvækst fra de nuværende 349.000 indbyggere til 418.000 indbyggere i 2045 - en vækst på over 20 % de kommende 25 år.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328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140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Øget pendling mellem kommunerne og dermed behov for sammenhængskraft i den østjyske region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Stigende trafik og trængsel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030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77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822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7434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3183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5152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B81FB-E993-0545-B958-FDA8CBDED0FD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334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59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Oversigtskort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7" y="0"/>
            <a:ext cx="8070443" cy="6858000"/>
          </a:xfrm>
          <a:prstGeom prst="rect">
            <a:avLst/>
          </a:prstGeom>
        </p:spPr>
      </p:pic>
      <p:sp>
        <p:nvSpPr>
          <p:cNvPr id="7" name="Kombinationstegning 6"/>
          <p:cNvSpPr/>
          <p:nvPr userDrawn="1"/>
        </p:nvSpPr>
        <p:spPr>
          <a:xfrm>
            <a:off x="-80825" y="-28575"/>
            <a:ext cx="3622431" cy="6886575"/>
          </a:xfrm>
          <a:custGeom>
            <a:avLst/>
            <a:gdLst>
              <a:gd name="connsiteX0" fmla="*/ 0 w 2714625"/>
              <a:gd name="connsiteY0" fmla="*/ 2009775 h 4029075"/>
              <a:gd name="connsiteX1" fmla="*/ 914400 w 2714625"/>
              <a:gd name="connsiteY1" fmla="*/ 0 h 4029075"/>
              <a:gd name="connsiteX2" fmla="*/ 2714625 w 2714625"/>
              <a:gd name="connsiteY2" fmla="*/ 0 h 4029075"/>
              <a:gd name="connsiteX3" fmla="*/ 2714625 w 2714625"/>
              <a:gd name="connsiteY3" fmla="*/ 2000250 h 4029075"/>
              <a:gd name="connsiteX4" fmla="*/ 1800225 w 2714625"/>
              <a:gd name="connsiteY4" fmla="*/ 4029075 h 4029075"/>
              <a:gd name="connsiteX5" fmla="*/ 9525 w 2714625"/>
              <a:gd name="connsiteY5" fmla="*/ 4029075 h 4029075"/>
              <a:gd name="connsiteX6" fmla="*/ 0 w 2714625"/>
              <a:gd name="connsiteY6" fmla="*/ 2009775 h 4029075"/>
              <a:gd name="connsiteX0" fmla="*/ 0 w 5038725"/>
              <a:gd name="connsiteY0" fmla="*/ 5124450 h 7143750"/>
              <a:gd name="connsiteX1" fmla="*/ 914400 w 5038725"/>
              <a:gd name="connsiteY1" fmla="*/ 3114675 h 7143750"/>
              <a:gd name="connsiteX2" fmla="*/ 2714625 w 5038725"/>
              <a:gd name="connsiteY2" fmla="*/ 3114675 h 7143750"/>
              <a:gd name="connsiteX3" fmla="*/ 5038725 w 5038725"/>
              <a:gd name="connsiteY3" fmla="*/ 0 h 7143750"/>
              <a:gd name="connsiteX4" fmla="*/ 1800225 w 5038725"/>
              <a:gd name="connsiteY4" fmla="*/ 7143750 h 7143750"/>
              <a:gd name="connsiteX5" fmla="*/ 9525 w 5038725"/>
              <a:gd name="connsiteY5" fmla="*/ 7143750 h 7143750"/>
              <a:gd name="connsiteX6" fmla="*/ 0 w 5038725"/>
              <a:gd name="connsiteY6" fmla="*/ 5124450 h 7143750"/>
              <a:gd name="connsiteX0" fmla="*/ 0 w 5038725"/>
              <a:gd name="connsiteY0" fmla="*/ 5124450 h 7143750"/>
              <a:gd name="connsiteX1" fmla="*/ 914400 w 5038725"/>
              <a:gd name="connsiteY1" fmla="*/ 3114675 h 7143750"/>
              <a:gd name="connsiteX2" fmla="*/ 1009650 w 5038725"/>
              <a:gd name="connsiteY2" fmla="*/ 304800 h 7143750"/>
              <a:gd name="connsiteX3" fmla="*/ 5038725 w 5038725"/>
              <a:gd name="connsiteY3" fmla="*/ 0 h 7143750"/>
              <a:gd name="connsiteX4" fmla="*/ 1800225 w 5038725"/>
              <a:gd name="connsiteY4" fmla="*/ 7143750 h 7143750"/>
              <a:gd name="connsiteX5" fmla="*/ 9525 w 5038725"/>
              <a:gd name="connsiteY5" fmla="*/ 7143750 h 7143750"/>
              <a:gd name="connsiteX6" fmla="*/ 0 w 5038725"/>
              <a:gd name="connsiteY6" fmla="*/ 5124450 h 7143750"/>
              <a:gd name="connsiteX0" fmla="*/ 0 w 4924425"/>
              <a:gd name="connsiteY0" fmla="*/ 4857750 h 6877050"/>
              <a:gd name="connsiteX1" fmla="*/ 914400 w 4924425"/>
              <a:gd name="connsiteY1" fmla="*/ 2847975 h 6877050"/>
              <a:gd name="connsiteX2" fmla="*/ 1009650 w 4924425"/>
              <a:gd name="connsiteY2" fmla="*/ 38100 h 6877050"/>
              <a:gd name="connsiteX3" fmla="*/ 4924425 w 4924425"/>
              <a:gd name="connsiteY3" fmla="*/ 0 h 6877050"/>
              <a:gd name="connsiteX4" fmla="*/ 1800225 w 4924425"/>
              <a:gd name="connsiteY4" fmla="*/ 6877050 h 6877050"/>
              <a:gd name="connsiteX5" fmla="*/ 9525 w 4924425"/>
              <a:gd name="connsiteY5" fmla="*/ 6877050 h 6877050"/>
              <a:gd name="connsiteX6" fmla="*/ 0 w 4924425"/>
              <a:gd name="connsiteY6" fmla="*/ 4857750 h 6877050"/>
              <a:gd name="connsiteX0" fmla="*/ 0 w 4924425"/>
              <a:gd name="connsiteY0" fmla="*/ 4857750 h 6877050"/>
              <a:gd name="connsiteX1" fmla="*/ 1009650 w 4924425"/>
              <a:gd name="connsiteY1" fmla="*/ 38100 h 6877050"/>
              <a:gd name="connsiteX2" fmla="*/ 4924425 w 4924425"/>
              <a:gd name="connsiteY2" fmla="*/ 0 h 6877050"/>
              <a:gd name="connsiteX3" fmla="*/ 1800225 w 4924425"/>
              <a:gd name="connsiteY3" fmla="*/ 6877050 h 6877050"/>
              <a:gd name="connsiteX4" fmla="*/ 9525 w 4924425"/>
              <a:gd name="connsiteY4" fmla="*/ 6877050 h 6877050"/>
              <a:gd name="connsiteX5" fmla="*/ 0 w 4924425"/>
              <a:gd name="connsiteY5" fmla="*/ 4857750 h 6877050"/>
              <a:gd name="connsiteX0" fmla="*/ 0 w 4914900"/>
              <a:gd name="connsiteY0" fmla="*/ 6877050 h 6877050"/>
              <a:gd name="connsiteX1" fmla="*/ 1000125 w 4914900"/>
              <a:gd name="connsiteY1" fmla="*/ 38100 h 6877050"/>
              <a:gd name="connsiteX2" fmla="*/ 4914900 w 4914900"/>
              <a:gd name="connsiteY2" fmla="*/ 0 h 6877050"/>
              <a:gd name="connsiteX3" fmla="*/ 1790700 w 4914900"/>
              <a:gd name="connsiteY3" fmla="*/ 6877050 h 6877050"/>
              <a:gd name="connsiteX4" fmla="*/ 0 w 4914900"/>
              <a:gd name="connsiteY4" fmla="*/ 6877050 h 6877050"/>
              <a:gd name="connsiteX0" fmla="*/ 47625 w 3914775"/>
              <a:gd name="connsiteY0" fmla="*/ 6981825 h 6981825"/>
              <a:gd name="connsiteX1" fmla="*/ 0 w 3914775"/>
              <a:gd name="connsiteY1" fmla="*/ 38100 h 6981825"/>
              <a:gd name="connsiteX2" fmla="*/ 3914775 w 3914775"/>
              <a:gd name="connsiteY2" fmla="*/ 0 h 6981825"/>
              <a:gd name="connsiteX3" fmla="*/ 790575 w 3914775"/>
              <a:gd name="connsiteY3" fmla="*/ 6877050 h 6981825"/>
              <a:gd name="connsiteX4" fmla="*/ 47625 w 3914775"/>
              <a:gd name="connsiteY4" fmla="*/ 6981825 h 6981825"/>
              <a:gd name="connsiteX0" fmla="*/ 0 w 3924300"/>
              <a:gd name="connsiteY0" fmla="*/ 6905625 h 6905625"/>
              <a:gd name="connsiteX1" fmla="*/ 9525 w 3924300"/>
              <a:gd name="connsiteY1" fmla="*/ 38100 h 6905625"/>
              <a:gd name="connsiteX2" fmla="*/ 3924300 w 3924300"/>
              <a:gd name="connsiteY2" fmla="*/ 0 h 6905625"/>
              <a:gd name="connsiteX3" fmla="*/ 800100 w 3924300"/>
              <a:gd name="connsiteY3" fmla="*/ 6877050 h 6905625"/>
              <a:gd name="connsiteX4" fmla="*/ 0 w 3924300"/>
              <a:gd name="connsiteY4" fmla="*/ 6905625 h 6905625"/>
              <a:gd name="connsiteX0" fmla="*/ 0 w 3924300"/>
              <a:gd name="connsiteY0" fmla="*/ 6905625 h 6905625"/>
              <a:gd name="connsiteX1" fmla="*/ 600075 w 3924300"/>
              <a:gd name="connsiteY1" fmla="*/ 590550 h 6905625"/>
              <a:gd name="connsiteX2" fmla="*/ 3924300 w 3924300"/>
              <a:gd name="connsiteY2" fmla="*/ 0 h 6905625"/>
              <a:gd name="connsiteX3" fmla="*/ 800100 w 3924300"/>
              <a:gd name="connsiteY3" fmla="*/ 6877050 h 6905625"/>
              <a:gd name="connsiteX4" fmla="*/ 0 w 3924300"/>
              <a:gd name="connsiteY4" fmla="*/ 6905625 h 6905625"/>
              <a:gd name="connsiteX0" fmla="*/ 0 w 3924300"/>
              <a:gd name="connsiteY0" fmla="*/ 6905625 h 6905625"/>
              <a:gd name="connsiteX1" fmla="*/ 0 w 3924300"/>
              <a:gd name="connsiteY1" fmla="*/ 19050 h 6905625"/>
              <a:gd name="connsiteX2" fmla="*/ 3924300 w 3924300"/>
              <a:gd name="connsiteY2" fmla="*/ 0 h 6905625"/>
              <a:gd name="connsiteX3" fmla="*/ 800100 w 3924300"/>
              <a:gd name="connsiteY3" fmla="*/ 6877050 h 6905625"/>
              <a:gd name="connsiteX4" fmla="*/ 0 w 3924300"/>
              <a:gd name="connsiteY4" fmla="*/ 6905625 h 6905625"/>
              <a:gd name="connsiteX0" fmla="*/ 0 w 4057650"/>
              <a:gd name="connsiteY0" fmla="*/ 7200900 h 7200900"/>
              <a:gd name="connsiteX1" fmla="*/ 0 w 4057650"/>
              <a:gd name="connsiteY1" fmla="*/ 314325 h 7200900"/>
              <a:gd name="connsiteX2" fmla="*/ 4057650 w 4057650"/>
              <a:gd name="connsiteY2" fmla="*/ 0 h 7200900"/>
              <a:gd name="connsiteX3" fmla="*/ 800100 w 4057650"/>
              <a:gd name="connsiteY3" fmla="*/ 7172325 h 7200900"/>
              <a:gd name="connsiteX4" fmla="*/ 0 w 4057650"/>
              <a:gd name="connsiteY4" fmla="*/ 7200900 h 7200900"/>
              <a:gd name="connsiteX0" fmla="*/ 0 w 3924300"/>
              <a:gd name="connsiteY0" fmla="*/ 6896100 h 6896100"/>
              <a:gd name="connsiteX1" fmla="*/ 0 w 3924300"/>
              <a:gd name="connsiteY1" fmla="*/ 9525 h 6896100"/>
              <a:gd name="connsiteX2" fmla="*/ 3924300 w 3924300"/>
              <a:gd name="connsiteY2" fmla="*/ 0 h 6896100"/>
              <a:gd name="connsiteX3" fmla="*/ 800100 w 3924300"/>
              <a:gd name="connsiteY3" fmla="*/ 6867525 h 6896100"/>
              <a:gd name="connsiteX4" fmla="*/ 0 w 3924300"/>
              <a:gd name="connsiteY4" fmla="*/ 6896100 h 6896100"/>
              <a:gd name="connsiteX0" fmla="*/ 0 w 3924300"/>
              <a:gd name="connsiteY0" fmla="*/ 7210425 h 7210425"/>
              <a:gd name="connsiteX1" fmla="*/ 0 w 3924300"/>
              <a:gd name="connsiteY1" fmla="*/ 9525 h 7210425"/>
              <a:gd name="connsiteX2" fmla="*/ 3924300 w 3924300"/>
              <a:gd name="connsiteY2" fmla="*/ 0 h 7210425"/>
              <a:gd name="connsiteX3" fmla="*/ 800100 w 3924300"/>
              <a:gd name="connsiteY3" fmla="*/ 6867525 h 7210425"/>
              <a:gd name="connsiteX4" fmla="*/ 0 w 3924300"/>
              <a:gd name="connsiteY4" fmla="*/ 7210425 h 7210425"/>
              <a:gd name="connsiteX0" fmla="*/ 0 w 3924300"/>
              <a:gd name="connsiteY0" fmla="*/ 6886575 h 6886575"/>
              <a:gd name="connsiteX1" fmla="*/ 0 w 3924300"/>
              <a:gd name="connsiteY1" fmla="*/ 9525 h 6886575"/>
              <a:gd name="connsiteX2" fmla="*/ 3924300 w 3924300"/>
              <a:gd name="connsiteY2" fmla="*/ 0 h 6886575"/>
              <a:gd name="connsiteX3" fmla="*/ 800100 w 3924300"/>
              <a:gd name="connsiteY3" fmla="*/ 6867525 h 6886575"/>
              <a:gd name="connsiteX4" fmla="*/ 0 w 3924300"/>
              <a:gd name="connsiteY4" fmla="*/ 68865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4300" h="6886575">
                <a:moveTo>
                  <a:pt x="0" y="6886575"/>
                </a:moveTo>
                <a:lnTo>
                  <a:pt x="0" y="9525"/>
                </a:lnTo>
                <a:lnTo>
                  <a:pt x="3924300" y="0"/>
                </a:lnTo>
                <a:lnTo>
                  <a:pt x="800100" y="6867525"/>
                </a:lnTo>
                <a:lnTo>
                  <a:pt x="0" y="6886575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62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706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165850"/>
          </a:xfrm>
        </p:spPr>
        <p:txBody>
          <a:bodyPr tIns="612000" anchor="ctr" anchorCtr="0"/>
          <a:lstStyle>
            <a:lvl1pPr marL="0" indent="0" algn="ctr">
              <a:buNone/>
              <a:defRPr sz="1292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358775" y="6314235"/>
            <a:ext cx="6775270" cy="371475"/>
          </a:xfrm>
        </p:spPr>
        <p:txBody>
          <a:bodyPr/>
          <a:lstStyle>
            <a:lvl1pPr>
              <a:defRPr sz="1477" b="0">
                <a:solidFill>
                  <a:srgbClr val="5B6770"/>
                </a:solidFill>
              </a:defRPr>
            </a:lvl1pPr>
            <a:lvl2pPr>
              <a:defRPr sz="1477">
                <a:solidFill>
                  <a:srgbClr val="5B6770"/>
                </a:solidFill>
              </a:defRPr>
            </a:lvl2pPr>
            <a:lvl3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3pPr>
            <a:lvl4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4pPr>
            <a:lvl5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5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>
          <a:xfrm>
            <a:off x="628651" y="6630449"/>
            <a:ext cx="1297427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6"/>
          </p:nvPr>
        </p:nvSpPr>
        <p:spPr>
          <a:xfrm>
            <a:off x="1926078" y="6630449"/>
            <a:ext cx="5207968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7"/>
          </p:nvPr>
        </p:nvSpPr>
        <p:spPr>
          <a:xfrm>
            <a:off x="360000" y="6630449"/>
            <a:ext cx="265902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953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5" hasCustomPrompt="1"/>
          </p:nvPr>
        </p:nvSpPr>
        <p:spPr>
          <a:xfrm>
            <a:off x="358776" y="360365"/>
            <a:ext cx="8434995" cy="5013325"/>
          </a:xfrm>
          <a:solidFill>
            <a:schemeClr val="accent4"/>
          </a:solidFill>
        </p:spPr>
        <p:txBody>
          <a:bodyPr lIns="108000" tIns="108000"/>
          <a:lstStyle>
            <a:lvl1pPr marL="0" indent="0" algn="l">
              <a:buNone/>
              <a:defRPr sz="1292"/>
            </a:lvl1pPr>
          </a:lstStyle>
          <a:p>
            <a:r>
              <a:rPr lang="da-DK" dirty="0"/>
              <a:t>Klik her og indsæt billede</a:t>
            </a:r>
            <a:br>
              <a:rPr lang="da-DK" dirty="0"/>
            </a:br>
            <a:r>
              <a:rPr lang="da-DK" dirty="0"/>
              <a:t>via fanen INDSÆT / Billeder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6115748"/>
            <a:ext cx="5900092" cy="408515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C5003E"/>
                </a:solidFill>
              </a:defRPr>
            </a:lvl1pPr>
            <a:lvl2pPr marL="422031" indent="0" algn="ctr">
              <a:buNone/>
              <a:defRPr sz="1846"/>
            </a:lvl2pPr>
            <a:lvl3pPr marL="844061" indent="0" algn="ctr">
              <a:buNone/>
              <a:defRPr sz="1662"/>
            </a:lvl3pPr>
            <a:lvl4pPr marL="1266093" indent="0" algn="ctr">
              <a:buNone/>
              <a:defRPr sz="1477"/>
            </a:lvl4pPr>
            <a:lvl5pPr marL="1688123" indent="0" algn="ctr">
              <a:buNone/>
              <a:defRPr sz="1477"/>
            </a:lvl5pPr>
            <a:lvl6pPr marL="2110154" indent="0" algn="ctr">
              <a:buNone/>
              <a:defRPr sz="1477"/>
            </a:lvl6pPr>
            <a:lvl7pPr marL="2532184" indent="0" algn="ctr">
              <a:buNone/>
              <a:defRPr sz="1477"/>
            </a:lvl7pPr>
            <a:lvl8pPr marL="2954215" indent="0" algn="ctr">
              <a:buNone/>
              <a:defRPr sz="1477"/>
            </a:lvl8pPr>
            <a:lvl9pPr marL="3376247" indent="0" algn="ctr">
              <a:buNone/>
              <a:defRPr sz="1477"/>
            </a:lvl9pPr>
          </a:lstStyle>
          <a:p>
            <a:r>
              <a:rPr lang="da-DK" dirty="0"/>
              <a:t>Indsæt afsenders navn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58775" y="5426208"/>
            <a:ext cx="5900092" cy="628559"/>
          </a:xfrm>
        </p:spPr>
        <p:txBody>
          <a:bodyPr anchor="b" anchorCtr="0"/>
          <a:lstStyle>
            <a:lvl1pPr>
              <a:defRPr sz="2400">
                <a:solidFill>
                  <a:srgbClr val="333F48"/>
                </a:solidFill>
              </a:defRPr>
            </a:lvl1pPr>
          </a:lstStyle>
          <a:p>
            <a:r>
              <a:rPr lang="da-DK" dirty="0"/>
              <a:t>Indsæt præsentationens titel</a:t>
            </a:r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2853267" y="360363"/>
            <a:ext cx="3405600" cy="5013326"/>
          </a:xfrm>
          <a:blipFill>
            <a:blip r:embed="rId2"/>
            <a:stretch>
              <a:fillRect/>
            </a:stretch>
          </a:blipFill>
        </p:spPr>
        <p:txBody>
          <a:bodyPr lIns="72000" tIns="72000" rIns="72000"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527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366"/>
            <a:ext cx="8425225" cy="745625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219200"/>
            <a:ext cx="8425224" cy="4946650"/>
          </a:xfrm>
        </p:spPr>
        <p:txBody>
          <a:bodyPr/>
          <a:lstStyle>
            <a:lvl1pPr marL="0" marR="0" indent="0" algn="l" defTabSz="84406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pPr marL="0" marR="0" lvl="0" indent="0" algn="l" defTabSz="84406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​"/>
              <a:tabLst/>
              <a:defRPr/>
            </a:pPr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654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0000" y="1557339"/>
            <a:ext cx="4104051" cy="460851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50" y="1557339"/>
            <a:ext cx="4105274" cy="460851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381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165850"/>
          </a:xfrm>
        </p:spPr>
        <p:txBody>
          <a:bodyPr tIns="612000" anchor="ctr" anchorCtr="0"/>
          <a:lstStyle>
            <a:lvl1pPr marL="0" indent="0" algn="ctr">
              <a:buNone/>
              <a:defRPr sz="1292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358775" y="6314235"/>
            <a:ext cx="6775270" cy="371475"/>
          </a:xfrm>
        </p:spPr>
        <p:txBody>
          <a:bodyPr/>
          <a:lstStyle>
            <a:lvl1pPr>
              <a:defRPr sz="1477" b="0">
                <a:solidFill>
                  <a:srgbClr val="5B6770"/>
                </a:solidFill>
              </a:defRPr>
            </a:lvl1pPr>
            <a:lvl2pPr>
              <a:defRPr sz="1477">
                <a:solidFill>
                  <a:srgbClr val="5B6770"/>
                </a:solidFill>
              </a:defRPr>
            </a:lvl2pPr>
            <a:lvl3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3pPr>
            <a:lvl4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4pPr>
            <a:lvl5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477">
                <a:solidFill>
                  <a:srgbClr val="5B6770"/>
                </a:solidFill>
              </a:defRPr>
            </a:lvl5pPr>
          </a:lstStyle>
          <a:p>
            <a:pPr lvl="0"/>
            <a:r>
              <a:rPr lang="da-DK" dirty="0"/>
              <a:t>Rediger typografien i masterens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>
          <a:xfrm>
            <a:off x="628651" y="6630449"/>
            <a:ext cx="1297427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6"/>
          </p:nvPr>
        </p:nvSpPr>
        <p:spPr>
          <a:xfrm>
            <a:off x="1926078" y="6630449"/>
            <a:ext cx="5207968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7"/>
          </p:nvPr>
        </p:nvSpPr>
        <p:spPr>
          <a:xfrm>
            <a:off x="360000" y="6630449"/>
            <a:ext cx="265902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91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/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462" tIns="66462" rIns="66462" bIns="66462" rtlCol="0" anchor="ctr"/>
          <a:lstStyle/>
          <a:p>
            <a:pPr algn="ctr"/>
            <a:endParaRPr lang="da-DK" sz="1662" dirty="0" err="1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34" y="6249520"/>
            <a:ext cx="720000" cy="372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1557339"/>
            <a:ext cx="4321175" cy="300514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432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46" y="123802"/>
            <a:ext cx="8639908" cy="7143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write your title here</a:t>
            </a:r>
            <a:br>
              <a:rPr lang="en-GB" noProof="0" dirty="0"/>
            </a:br>
            <a:r>
              <a:rPr lang="en-GB" noProof="0" dirty="0"/>
              <a:t>Max. 2 lines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252046" y="981075"/>
            <a:ext cx="8639908" cy="5327650"/>
          </a:xfrm>
        </p:spPr>
        <p:txBody>
          <a:bodyPr>
            <a:noAutofit/>
          </a:bodyPr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write here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1108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rød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chemeClr val="accent4"/>
              </a:solidFill>
            </a:endParaRPr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pic>
        <p:nvPicPr>
          <p:cNvPr id="13" name="Billede 12" descr="LOGO_Midttrafik_hvid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663" y="5721468"/>
            <a:ext cx="2180937" cy="750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5" hasCustomPrompt="1"/>
          </p:nvPr>
        </p:nvSpPr>
        <p:spPr>
          <a:xfrm>
            <a:off x="358775" y="360363"/>
            <a:ext cx="8434995" cy="5013325"/>
          </a:xfrm>
          <a:solidFill>
            <a:schemeClr val="accent4"/>
          </a:solidFill>
        </p:spPr>
        <p:txBody>
          <a:bodyPr lIns="108000" tIns="108000"/>
          <a:lstStyle>
            <a:lvl1pPr marL="0" indent="0" algn="l">
              <a:buNone/>
              <a:defRPr sz="1400"/>
            </a:lvl1pPr>
          </a:lstStyle>
          <a:p>
            <a:r>
              <a:rPr lang="da-DK" dirty="0"/>
              <a:t>Klik her og indsæt billede</a:t>
            </a:r>
            <a:br>
              <a:rPr lang="da-DK" dirty="0"/>
            </a:br>
            <a:r>
              <a:rPr lang="da-DK" dirty="0"/>
              <a:t>via fanen INDSÆT / Billeder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6115746"/>
            <a:ext cx="5900092" cy="408515"/>
          </a:xfrm>
        </p:spPr>
        <p:txBody>
          <a:bodyPr/>
          <a:lstStyle>
            <a:lvl1pPr marL="0" indent="0" algn="l">
              <a:buNone/>
              <a:defRPr sz="2600" b="0">
                <a:solidFill>
                  <a:srgbClr val="C5003E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 dirty="0"/>
              <a:t>Indsæt afsenders navn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70" y="5872935"/>
            <a:ext cx="1224000" cy="632439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58775" y="5426206"/>
            <a:ext cx="5900092" cy="628559"/>
          </a:xfrm>
        </p:spPr>
        <p:txBody>
          <a:bodyPr anchor="b" anchorCtr="0"/>
          <a:lstStyle>
            <a:lvl1pPr>
              <a:defRPr sz="2600">
                <a:solidFill>
                  <a:srgbClr val="333F48"/>
                </a:solidFill>
              </a:defRPr>
            </a:lvl1pPr>
          </a:lstStyle>
          <a:p>
            <a:r>
              <a:rPr lang="da-DK" dirty="0"/>
              <a:t>Indsæt præsentationens titel</a:t>
            </a:r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2853267" y="360363"/>
            <a:ext cx="3405600" cy="5013326"/>
          </a:xfrm>
          <a:blipFill>
            <a:blip r:embed="rId3"/>
            <a:stretch>
              <a:fillRect/>
            </a:stretch>
          </a:blipFill>
        </p:spPr>
        <p:txBody>
          <a:bodyPr lIns="72000" tIns="72000" rIns="72000"/>
          <a:lstStyle>
            <a:lvl1pPr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9632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​"/>
              <a:tabLst/>
              <a:defRPr/>
            </a:pPr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034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9999" y="1557339"/>
            <a:ext cx="4104051" cy="460851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50" y="1557339"/>
            <a:ext cx="4105274" cy="4608512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 Ønsker du at starte med bullet, klik TABx2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28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16585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358775" y="6314233"/>
            <a:ext cx="6775270" cy="371475"/>
          </a:xfrm>
        </p:spPr>
        <p:txBody>
          <a:bodyPr/>
          <a:lstStyle>
            <a:lvl1pPr>
              <a:defRPr sz="1600" b="0">
                <a:solidFill>
                  <a:srgbClr val="5B6770"/>
                </a:solidFill>
              </a:defRPr>
            </a:lvl1pPr>
            <a:lvl2pPr>
              <a:defRPr sz="1600">
                <a:solidFill>
                  <a:srgbClr val="5B6770"/>
                </a:solidFill>
              </a:defRPr>
            </a:lvl2pPr>
            <a:lvl3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600">
                <a:solidFill>
                  <a:srgbClr val="5B6770"/>
                </a:solidFill>
              </a:defRPr>
            </a:lvl3pPr>
            <a:lvl4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600">
                <a:solidFill>
                  <a:srgbClr val="5B6770"/>
                </a:solidFill>
              </a:defRPr>
            </a:lvl4pPr>
            <a:lvl5pPr marL="0" indent="0">
              <a:spcAft>
                <a:spcPts val="0"/>
              </a:spcAft>
              <a:buFont typeface="Calibri" panose="020F0502020204030204" pitchFamily="34" charset="0"/>
              <a:buChar char="​"/>
              <a:defRPr sz="1600">
                <a:solidFill>
                  <a:srgbClr val="5B6770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>
          <a:xfrm>
            <a:off x="628650" y="6630449"/>
            <a:ext cx="1297427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6"/>
          </p:nvPr>
        </p:nvSpPr>
        <p:spPr>
          <a:xfrm>
            <a:off x="1926077" y="6630449"/>
            <a:ext cx="5207968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7"/>
          </p:nvPr>
        </p:nvSpPr>
        <p:spPr>
          <a:xfrm>
            <a:off x="359999" y="6630449"/>
            <a:ext cx="265902" cy="2023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969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/Skille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50" y="0"/>
            <a:ext cx="4656775" cy="6858000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34" y="6249518"/>
            <a:ext cx="720000" cy="372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557339"/>
            <a:ext cx="4321175" cy="3005140"/>
          </a:xfrm>
        </p:spPr>
        <p:txBody>
          <a:bodyPr anchor="t" anchorCtr="0"/>
          <a:lstStyle>
            <a:lvl1pPr>
              <a:defRPr sz="26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009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sli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934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58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368969" y="1557338"/>
            <a:ext cx="1837091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en-GB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en-GB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alt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for at gå frem i tekst-niveauer. Klik </a:t>
            </a:r>
            <a:r>
              <a:rPr lang="en-GB" alt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en-GB" alt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 for at skifte </a:t>
            </a:r>
            <a:b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fra et niveau til et næste.</a:t>
            </a:r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da-DK" sz="900" b="0" baseline="0" noProof="1"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alt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en-GB" alt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en-GB" sz="900" b="1" noProof="1"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en-GB" sz="900" baseline="0" noProof="1"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Formindsk </a:t>
            </a:r>
            <a:r>
              <a:rPr lang="en-GB" sz="900" baseline="0" noProof="1">
                <a:latin typeface="Arial" panose="020B0604020202020204" pitchFamily="34" charset="0"/>
                <a:cs typeface="Arial" panose="020B0604020202020204" pitchFamily="34" charset="0"/>
              </a:rPr>
              <a:t>listeniveau bruges</a:t>
            </a:r>
            <a:endParaRPr lang="en-GB" sz="9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7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358775" y="360364"/>
            <a:ext cx="8426450" cy="88473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600" b="0" dirty="0">
                <a:solidFill>
                  <a:schemeClr val="tx1"/>
                </a:solidFill>
              </a:rPr>
              <a:t>Brugerguide - Slet før anvendelse</a:t>
            </a: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6119971" y="3583974"/>
            <a:ext cx="2041200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6119971" y="1557338"/>
            <a:ext cx="2041200" cy="17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3290015" y="1557339"/>
            <a:ext cx="181800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3290015" y="2453972"/>
            <a:ext cx="1818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77657" y="3496276"/>
            <a:ext cx="18370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382815" y="4914410"/>
            <a:ext cx="1837091" cy="102592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</a:t>
            </a:r>
          </a:p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formatering af pladsholdere 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4377804" y="438515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901753" y="54346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7257" y="2392144"/>
            <a:ext cx="549328" cy="285228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8481" y="2582450"/>
            <a:ext cx="337400" cy="321707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 rotWithShape="1">
          <a:blip r:embed="rId4"/>
          <a:srcRect l="2931" r="60888"/>
          <a:stretch/>
        </p:blipFill>
        <p:spPr>
          <a:xfrm>
            <a:off x="2127257" y="3598676"/>
            <a:ext cx="363713" cy="647461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48481" y="1805216"/>
            <a:ext cx="262151" cy="256054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127257" y="4321180"/>
            <a:ext cx="612361" cy="197840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27257" y="5573832"/>
            <a:ext cx="547241" cy="197798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39697" y="3041992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_grå_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3D3D2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537070" y="1455738"/>
            <a:ext cx="8149730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6500"/>
              </a:lnSpc>
              <a:defRPr sz="6500" b="1" cap="all">
                <a:solidFill>
                  <a:srgbClr val="B70C0A"/>
                </a:solidFill>
              </a:defRPr>
            </a:lvl1pPr>
          </a:lstStyle>
          <a:p>
            <a:r>
              <a:rPr lang="da-DK" dirty="0"/>
              <a:t>Klik for at </a:t>
            </a:r>
            <a:br>
              <a:rPr lang="da-DK" dirty="0"/>
            </a:br>
            <a:r>
              <a:rPr lang="da-DK" dirty="0"/>
              <a:t>redigere TITLEN</a:t>
            </a:r>
          </a:p>
        </p:txBody>
      </p:sp>
      <p:sp>
        <p:nvSpPr>
          <p:cNvPr id="9" name="Ellipse 8"/>
          <p:cNvSpPr>
            <a:spLocks/>
          </p:cNvSpPr>
          <p:nvPr userDrawn="1"/>
        </p:nvSpPr>
        <p:spPr>
          <a:xfrm>
            <a:off x="6350000" y="3793350"/>
            <a:ext cx="2133600" cy="2133600"/>
          </a:xfrm>
          <a:prstGeom prst="ellipse">
            <a:avLst/>
          </a:prstGeom>
          <a:solidFill>
            <a:srgbClr val="B70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sp>
        <p:nvSpPr>
          <p:cNvPr id="10" name="Pladsholder til tekst 24"/>
          <p:cNvSpPr>
            <a:spLocks noGrp="1"/>
          </p:cNvSpPr>
          <p:nvPr>
            <p:ph type="body" sz="quarter" idx="14" hasCustomPrompt="1"/>
          </p:nvPr>
        </p:nvSpPr>
        <p:spPr>
          <a:xfrm>
            <a:off x="6146800" y="3416300"/>
            <a:ext cx="2540000" cy="2870199"/>
          </a:xfrm>
          <a:prstGeom prst="rect">
            <a:avLst/>
          </a:prstGeom>
        </p:spPr>
        <p:txBody>
          <a:bodyPr vert="horz" anchor="ctr"/>
          <a:lstStyle>
            <a:lvl1pPr algn="ctr">
              <a:lnSpc>
                <a:spcPts val="2000"/>
              </a:lnSpc>
              <a:buFont typeface="Arial"/>
              <a:buNone/>
              <a:defRPr sz="2000" b="1">
                <a:solidFill>
                  <a:schemeClr val="bg1"/>
                </a:solidFill>
              </a:defRPr>
            </a:lvl1pPr>
            <a:lvl2pPr>
              <a:lnSpc>
                <a:spcPts val="2740"/>
              </a:lnSpc>
              <a:buNone/>
              <a:defRPr/>
            </a:lvl2pPr>
            <a:lvl3pPr>
              <a:lnSpc>
                <a:spcPts val="2740"/>
              </a:lnSpc>
              <a:buNone/>
              <a:defRPr/>
            </a:lvl3pPr>
            <a:lvl4pPr>
              <a:lnSpc>
                <a:spcPts val="2740"/>
              </a:lnSpc>
              <a:buNone/>
              <a:defRPr/>
            </a:lvl4pPr>
            <a:lvl5pPr>
              <a:lnSpc>
                <a:spcPts val="2740"/>
              </a:lnSpc>
              <a:buNone/>
              <a:defRPr/>
            </a:lvl5pPr>
          </a:lstStyle>
          <a:p>
            <a:pPr lvl="0"/>
            <a:r>
              <a:rPr lang="da-DK" dirty="0"/>
              <a:t>REDIGER</a:t>
            </a:r>
          </a:p>
          <a:p>
            <a:pPr lvl="0"/>
            <a:r>
              <a:rPr lang="da-DK" dirty="0"/>
              <a:t>SPLASH</a:t>
            </a:r>
          </a:p>
        </p:txBody>
      </p:sp>
      <p:pic>
        <p:nvPicPr>
          <p:cNvPr id="11" name="Billede 10" descr="LOGO_Midttrafi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363" y="5733731"/>
            <a:ext cx="2168237" cy="747219"/>
          </a:xfrm>
          <a:prstGeom prst="rect">
            <a:avLst/>
          </a:prstGeom>
        </p:spPr>
      </p:pic>
      <p:sp>
        <p:nvSpPr>
          <p:cNvPr id="12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accent5"/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cxnSp>
        <p:nvCxnSpPr>
          <p:cNvPr id="18" name="Lige forbindelse 17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Møde i Letbanerådet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2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8024813" cy="3130914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rød+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8674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8292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cxnSp>
        <p:nvCxnSpPr>
          <p:cNvPr id="27" name="Lige forbindelse 2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445033" y="2569228"/>
            <a:ext cx="3151280" cy="3130914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2569228"/>
            <a:ext cx="4503913" cy="313152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800"/>
            </a:lvl1pPr>
            <a:lvl2pPr marL="0" indent="-270000">
              <a:spcBef>
                <a:spcPts val="432"/>
              </a:spcBef>
              <a:buFont typeface="Lucida Grande"/>
              <a:buChar char="•"/>
              <a:defRPr sz="1800"/>
            </a:lvl2pPr>
            <a:lvl3pPr marL="540000" indent="-288000"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 dirty="0"/>
              <a:t>Klik for at redigere teksten</a:t>
            </a:r>
          </a:p>
          <a:p>
            <a:pPr lvl="1"/>
            <a:r>
              <a:rPr lang="da-DK" dirty="0"/>
              <a:t>Første niveau</a:t>
            </a:r>
          </a:p>
        </p:txBody>
      </p:sp>
      <p:cxnSp>
        <p:nvCxnSpPr>
          <p:cNvPr id="15" name="Lige forbindelse 14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sp>
        <p:nvSpPr>
          <p:cNvPr id="13" name="Pladsholder til billede 12"/>
          <p:cNvSpPr>
            <a:spLocks noGrp="1"/>
          </p:cNvSpPr>
          <p:nvPr>
            <p:ph type="pic" sz="quarter" idx="18"/>
          </p:nvPr>
        </p:nvSpPr>
        <p:spPr>
          <a:xfrm>
            <a:off x="571500" y="2569228"/>
            <a:ext cx="8024813" cy="3131520"/>
          </a:xfrm>
          <a:prstGeom prst="rect">
            <a:avLst/>
          </a:prstGeom>
        </p:spPr>
        <p:txBody>
          <a:bodyPr vert="horz"/>
          <a:lstStyle/>
          <a:p>
            <a:r>
              <a:rPr lang="da-DK"/>
              <a:t>Klik på ikonet for at tilføje et billede</a:t>
            </a:r>
          </a:p>
        </p:txBody>
      </p:sp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el 7"/>
          <p:cNvSpPr>
            <a:spLocks noGrp="1"/>
          </p:cNvSpPr>
          <p:nvPr>
            <p:ph type="title" hasCustomPrompt="1"/>
          </p:nvPr>
        </p:nvSpPr>
        <p:spPr>
          <a:xfrm>
            <a:off x="571500" y="1300618"/>
            <a:ext cx="8024813" cy="1006704"/>
          </a:xfrm>
          <a:prstGeom prst="rect">
            <a:avLst/>
          </a:prstGeom>
        </p:spPr>
        <p:txBody>
          <a:bodyPr vert="horz"/>
          <a:lstStyle>
            <a:lvl1pPr algn="l">
              <a:defRPr sz="2400" b="1" cap="all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2307322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_billede/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 userDrawn="1"/>
        </p:nvSpPr>
        <p:spPr>
          <a:xfrm>
            <a:off x="537070" y="1441450"/>
            <a:ext cx="8169275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7070" y="3004877"/>
            <a:ext cx="8169321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</a:lstStyle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2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179813" y="195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Titel på præsentation</a:t>
            </a:r>
          </a:p>
        </p:txBody>
      </p:sp>
      <p:sp>
        <p:nvSpPr>
          <p:cNvPr id="2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19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7F35-4014-474E-AE9C-B50E9883F264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8" name="Billede 27" descr="LOGO_Midttrafik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53383"/>
            <a:ext cx="1196638" cy="412386"/>
          </a:xfrm>
          <a:prstGeom prst="rect">
            <a:avLst/>
          </a:prstGeom>
        </p:spPr>
      </p:pic>
      <p:cxnSp>
        <p:nvCxnSpPr>
          <p:cNvPr id="12" name="Lige forbindelse 11"/>
          <p:cNvCxnSpPr/>
          <p:nvPr userDrawn="1"/>
        </p:nvCxnSpPr>
        <p:spPr>
          <a:xfrm>
            <a:off x="571500" y="1300618"/>
            <a:ext cx="8024813" cy="1588"/>
          </a:xfrm>
          <a:prstGeom prst="line">
            <a:avLst/>
          </a:prstGeom>
          <a:ln w="190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/>
          <p:cNvCxnSpPr/>
          <p:nvPr userDrawn="1"/>
        </p:nvCxnSpPr>
        <p:spPr>
          <a:xfrm>
            <a:off x="1899322" y="6387103"/>
            <a:ext cx="6696991" cy="1588"/>
          </a:xfrm>
          <a:prstGeom prst="line">
            <a:avLst/>
          </a:prstGeom>
          <a:ln w="6350" cap="flat" cmpd="sng" algn="ctr">
            <a:solidFill>
              <a:srgbClr val="B70C0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2" r:id="rId3"/>
    <p:sldLayoutId id="2147483656" r:id="rId4"/>
    <p:sldLayoutId id="2147483655" r:id="rId5"/>
    <p:sldLayoutId id="2147483659" r:id="rId6"/>
    <p:sldLayoutId id="2147483660" r:id="rId7"/>
    <p:sldLayoutId id="2147483665" r:id="rId8"/>
    <p:sldLayoutId id="2147483663" r:id="rId9"/>
    <p:sldLayoutId id="2147483664" r:id="rId10"/>
    <p:sldLayoutId id="2147483666" r:id="rId11"/>
    <p:sldLayoutId id="2147483683" r:id="rId12"/>
    <p:sldLayoutId id="214748368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364"/>
            <a:ext cx="8425225" cy="1089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557338"/>
            <a:ext cx="84252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173" y="6510622"/>
            <a:ext cx="1297427" cy="202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738">
                <a:solidFill>
                  <a:srgbClr val="5B6770"/>
                </a:solidFill>
              </a:defRPr>
            </a:lvl1pPr>
          </a:lstStyle>
          <a:p>
            <a:r>
              <a:rPr lang="en-GB" dirty="0"/>
              <a:t>21.2.2018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5954" y="6510622"/>
            <a:ext cx="4188973" cy="202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738">
                <a:solidFill>
                  <a:srgbClr val="5B6770"/>
                </a:solidFill>
              </a:defRPr>
            </a:lvl1pPr>
          </a:lstStyle>
          <a:p>
            <a:r>
              <a:rPr lang="en-GB" dirty="0"/>
              <a:t>Aarhus LRT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9999" y="6510622"/>
            <a:ext cx="441173" cy="20235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738">
                <a:solidFill>
                  <a:srgbClr val="5B6770"/>
                </a:solidFill>
              </a:defRPr>
            </a:lvl1pPr>
          </a:lstStyle>
          <a:p>
            <a:r>
              <a:rPr lang="en-GB" dirty="0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26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lvl1pPr algn="l" defTabSz="844061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62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477" kern="1200">
          <a:solidFill>
            <a:schemeClr val="tx1"/>
          </a:solidFill>
          <a:latin typeface="+mn-lt"/>
          <a:ea typeface="+mn-ea"/>
          <a:cs typeface="+mn-cs"/>
        </a:defRPr>
      </a:lvl2pPr>
      <a:lvl3pPr marL="166158" indent="-166154" algn="l" defTabSz="844061" rtl="0" eaLnBrk="1" latinLnBrk="0" hangingPunct="1">
        <a:lnSpc>
          <a:spcPct val="110000"/>
        </a:lnSpc>
        <a:spcBef>
          <a:spcPts val="0"/>
        </a:spcBef>
        <a:spcAft>
          <a:spcPts val="554"/>
        </a:spcAft>
        <a:buClr>
          <a:srgbClr val="C5003E"/>
        </a:buClr>
        <a:buFont typeface="Wingdings" panose="05000000000000000000" pitchFamily="2" charset="2"/>
        <a:buChar char="§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332316" indent="-166154" algn="l" defTabSz="844061" rtl="0" eaLnBrk="1" latinLnBrk="0" hangingPunct="1">
        <a:lnSpc>
          <a:spcPct val="110000"/>
        </a:lnSpc>
        <a:spcBef>
          <a:spcPts val="0"/>
        </a:spcBef>
        <a:spcAft>
          <a:spcPts val="554"/>
        </a:spcAft>
        <a:buClr>
          <a:srgbClr val="C5003E"/>
        </a:buClr>
        <a:buFont typeface="Wingdings" panose="05000000000000000000" pitchFamily="2" charset="2"/>
        <a:buChar char="§"/>
        <a:defRPr sz="1292" kern="1200">
          <a:solidFill>
            <a:schemeClr val="tx1"/>
          </a:solidFill>
          <a:latin typeface="+mn-lt"/>
          <a:ea typeface="+mn-ea"/>
          <a:cs typeface="+mn-cs"/>
        </a:defRPr>
      </a:lvl4pPr>
      <a:lvl5pPr marL="498474" indent="-166154" algn="l" defTabSz="844061" rtl="0" eaLnBrk="1" latinLnBrk="0" hangingPunct="1">
        <a:lnSpc>
          <a:spcPct val="110000"/>
        </a:lnSpc>
        <a:spcBef>
          <a:spcPts val="0"/>
        </a:spcBef>
        <a:spcAft>
          <a:spcPts val="369"/>
        </a:spcAft>
        <a:buClr>
          <a:srgbClr val="C5003E"/>
        </a:buClr>
        <a:buFont typeface="Wingdings" panose="05000000000000000000" pitchFamily="2" charset="2"/>
        <a:buChar char="§"/>
        <a:defRPr sz="110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477" kern="1200" baseline="0">
          <a:solidFill>
            <a:srgbClr val="5B6770"/>
          </a:solidFill>
          <a:latin typeface="+mn-lt"/>
          <a:ea typeface="+mn-ea"/>
          <a:cs typeface="+mn-cs"/>
        </a:defRPr>
      </a:lvl6pPr>
      <a:lvl7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477" kern="1200">
          <a:solidFill>
            <a:srgbClr val="5B6770"/>
          </a:solidFill>
          <a:latin typeface="+mn-lt"/>
          <a:ea typeface="+mn-ea"/>
          <a:cs typeface="+mn-cs"/>
        </a:defRPr>
      </a:lvl7pPr>
      <a:lvl8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477" kern="1200">
          <a:solidFill>
            <a:srgbClr val="5B6770"/>
          </a:solidFill>
          <a:latin typeface="+mn-lt"/>
          <a:ea typeface="+mn-ea"/>
          <a:cs typeface="+mn-cs"/>
        </a:defRPr>
      </a:lvl8pPr>
      <a:lvl9pPr marL="0" indent="0" algn="l" defTabSz="844061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477" kern="1200">
          <a:solidFill>
            <a:srgbClr val="5B677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1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61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093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23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54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184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15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247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27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981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2812">
          <p15:clr>
            <a:srgbClr val="F26B43"/>
          </p15:clr>
        </p15:guide>
        <p15:guide id="8" pos="2948">
          <p15:clr>
            <a:srgbClr val="F26B43"/>
          </p15:clr>
        </p15:guide>
        <p15:guide id="9" orient="horz" pos="4095">
          <p15:clr>
            <a:srgbClr val="F26B43"/>
          </p15:clr>
        </p15:guide>
        <p15:guide id="10" orient="horz" pos="416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360364"/>
            <a:ext cx="8425225" cy="1089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557338"/>
            <a:ext cx="84252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172" y="6522546"/>
            <a:ext cx="1297427" cy="202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rgbClr val="5B677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8599" y="6522546"/>
            <a:ext cx="4188973" cy="202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rgbClr val="5B677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9998" y="6522546"/>
            <a:ext cx="441173" cy="20235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800">
                <a:solidFill>
                  <a:srgbClr val="5B6770"/>
                </a:solidFill>
              </a:defRPr>
            </a:lvl1pPr>
          </a:lstStyle>
          <a:p>
            <a:r>
              <a:rPr lang="en-GB" dirty="0"/>
              <a:t>Side </a:t>
            </a:r>
            <a:fld id="{45D37B1E-C366-494F-A587-962AD9AABC83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34" y="6249518"/>
            <a:ext cx="720000" cy="3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1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79996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C500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79996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rgbClr val="C5003E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79996" algn="l" defTabSz="914377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rgbClr val="C5003E"/>
        </a:buClr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00" kern="1200" baseline="0">
          <a:solidFill>
            <a:srgbClr val="5B6770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00" kern="1200">
          <a:solidFill>
            <a:srgbClr val="5B6770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00" kern="1200">
          <a:solidFill>
            <a:srgbClr val="5B6770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10000"/>
        </a:lnSpc>
        <a:spcBef>
          <a:spcPts val="0"/>
        </a:spcBef>
        <a:buFont typeface="Calibri" panose="020F0502020204030204" pitchFamily="34" charset="0"/>
        <a:buChar char="​"/>
        <a:defRPr sz="1600" kern="1200">
          <a:solidFill>
            <a:srgbClr val="5B677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227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981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2812">
          <p15:clr>
            <a:srgbClr val="F26B43"/>
          </p15:clr>
        </p15:guide>
        <p15:guide id="8" pos="2948">
          <p15:clr>
            <a:srgbClr val="F26B43"/>
          </p15:clr>
        </p15:guide>
        <p15:guide id="9" orient="horz" pos="4095">
          <p15:clr>
            <a:srgbClr val="F26B43"/>
          </p15:clr>
        </p15:guide>
        <p15:guide id="10" orient="horz" pos="4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cid:image002.jpg@01D5CD34.7015385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udendørs, bus, vej, transport&#10;&#10;Automatisk genereret beskrivelse">
            <a:extLst>
              <a:ext uri="{FF2B5EF4-FFF2-40B4-BE49-F238E27FC236}">
                <a16:creationId xmlns:a16="http://schemas.microsoft.com/office/drawing/2014/main" id="{B600DAC8-9207-44F6-9FD2-4E5CB169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A447DF-14E9-40E3-A809-F6F40487D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70" y="1063852"/>
            <a:ext cx="814973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>
                <a:solidFill>
                  <a:srgbClr val="605F63"/>
                </a:solidFill>
              </a:rPr>
              <a:t>SAMSPIL 2030</a:t>
            </a:r>
            <a:br>
              <a:rPr lang="da-DK" dirty="0">
                <a:solidFill>
                  <a:srgbClr val="605F63"/>
                </a:solidFill>
              </a:rPr>
            </a:br>
            <a:r>
              <a:rPr lang="da-DK" sz="1800" dirty="0">
                <a:solidFill>
                  <a:srgbClr val="605F63"/>
                </a:solidFill>
              </a:rPr>
              <a:t>Letbanesamarbejdets vision for højklasset kollektiv infrastruktur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969DC52-0EBB-469D-9904-FF45090EE515}"/>
              </a:ext>
            </a:extLst>
          </p:cNvPr>
          <p:cNvSpPr txBox="1">
            <a:spLocks/>
          </p:cNvSpPr>
          <p:nvPr/>
        </p:nvSpPr>
        <p:spPr>
          <a:xfrm>
            <a:off x="537069" y="5320163"/>
            <a:ext cx="8149730" cy="114300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500" b="1" kern="1200" cap="all">
                <a:solidFill>
                  <a:srgbClr val="B70C0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a-DK" sz="1400" dirty="0">
                <a:solidFill>
                  <a:srgbClr val="605F63"/>
                </a:solidFill>
              </a:rPr>
              <a:t>Faglig Forum</a:t>
            </a:r>
          </a:p>
          <a:p>
            <a:pPr>
              <a:lnSpc>
                <a:spcPct val="150000"/>
              </a:lnSpc>
            </a:pPr>
            <a:r>
              <a:rPr lang="da-DK" sz="1400" dirty="0">
                <a:solidFill>
                  <a:srgbClr val="605F63"/>
                </a:solidFill>
              </a:rPr>
              <a:t>28. September 2020</a:t>
            </a:r>
          </a:p>
          <a:p>
            <a:pPr>
              <a:lnSpc>
                <a:spcPct val="150000"/>
              </a:lnSpc>
            </a:pPr>
            <a:r>
              <a:rPr lang="da-DK" sz="1400" dirty="0">
                <a:solidFill>
                  <a:srgbClr val="605F63"/>
                </a:solidFill>
              </a:rPr>
              <a:t>Anne Bach, Projektleder, Midttrafik</a:t>
            </a:r>
          </a:p>
        </p:txBody>
      </p:sp>
    </p:spTree>
    <p:extLst>
      <p:ext uri="{BB962C8B-B14F-4D97-AF65-F5344CB8AC3E}">
        <p14:creationId xmlns:p14="http://schemas.microsoft.com/office/powerpoint/2010/main" val="108322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483728-0129-4482-9710-005C3BEAC1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00E5751-CEDE-4171-9A4A-4994E5534A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BE5DE300-290C-4D13-B043-021912F8EDCB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SAMSPIL 2030</a:t>
            </a:r>
          </a:p>
        </p:txBody>
      </p:sp>
      <p:sp>
        <p:nvSpPr>
          <p:cNvPr id="8" name="Tekstboks 3">
            <a:extLst>
              <a:ext uri="{FF2B5EF4-FFF2-40B4-BE49-F238E27FC236}">
                <a16:creationId xmlns:a16="http://schemas.microsoft.com/office/drawing/2014/main" id="{2B80B32A-5BC8-417F-AD0D-940B5F65DC3F}"/>
              </a:ext>
            </a:extLst>
          </p:cNvPr>
          <p:cNvSpPr txBox="1"/>
          <p:nvPr/>
        </p:nvSpPr>
        <p:spPr>
          <a:xfrm>
            <a:off x="628651" y="969650"/>
            <a:ext cx="3573236" cy="55553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54"/>
              </a:spcBef>
            </a:pPr>
            <a:r>
              <a:rPr lang="da-DK" sz="1200" b="1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Projekter fra Samspil 2025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Letbanens etape 1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Letbane/BRT etape 2 – Aarhus Ø, Brabrand og Hinnerup, herunder P+R ved E45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Letbane/BRT Aarhus - Hasselager/Kolt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Regionalbane Aarhus – Silkeborg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Højklasset løsning Hinnerup – Hadsten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Højklasset løsning Lisbjerg – Randers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 i Randers by som forløber for letbane</a:t>
            </a:r>
          </a:p>
          <a:p>
            <a:pPr>
              <a:spcBef>
                <a:spcPts val="554"/>
              </a:spcBef>
            </a:pPr>
            <a:endParaRPr lang="da-DK" sz="1200" b="1" dirty="0">
              <a:solidFill>
                <a:srgbClr val="605F63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spcBef>
                <a:spcPts val="554"/>
              </a:spcBef>
            </a:pPr>
            <a:r>
              <a:rPr lang="da-DK" sz="1200" b="1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Nye projekter i Samspil 2030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Letbane Hasle Torv - Skejby (mulig afgrening etape 2)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Letbane Hasle - Tilst (mulig afgrening etape 2)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BRT/Letbane på Ringvejen i Aarhus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BRT/Letbane på Ringgaden i Aarhus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 Grenåvej (Randersvej – Mejlbyvej)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Kapacitetsudvidelse på infrastrukturen på Odderbanen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Kapacitetsudvidelse på infrastrukturen mellem Lystrup og Hornslet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Øget regionaltrafik på Banedanmarks net, eks. Skanderborg – Aarhus, Aarhus - Randers</a:t>
            </a:r>
          </a:p>
        </p:txBody>
      </p:sp>
      <p:pic>
        <p:nvPicPr>
          <p:cNvPr id="9" name="Billede 8" descr="Et billede, der indeholder kort&#10;&#10;Automatisk genereret beskrivelse">
            <a:extLst>
              <a:ext uri="{FF2B5EF4-FFF2-40B4-BE49-F238E27FC236}">
                <a16:creationId xmlns:a16="http://schemas.microsoft.com/office/drawing/2014/main" id="{B08FF58E-D546-47A8-9664-D06ABB616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084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3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DD40486-D72C-4AAF-9665-38066CCF2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36A74B9-D76C-46D4-869C-E3F91F6D2A80}"/>
              </a:ext>
            </a:extLst>
          </p:cNvPr>
          <p:cNvSpPr txBox="1"/>
          <p:nvPr/>
        </p:nvSpPr>
        <p:spPr>
          <a:xfrm>
            <a:off x="615045" y="1338949"/>
            <a:ext cx="1983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rgbClr val="605F63"/>
                </a:solidFill>
              </a:rPr>
              <a:t>Samlet 6,5 – 10 mia. kr.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439097F-C789-44BC-A333-1177024802F2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SAMSPIL 2030 - ANLÆGSOVERSLAG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F29C76F-D83D-4D36-B1C9-557EC6A1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55" y="726902"/>
            <a:ext cx="4830502" cy="56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20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>
            <a:extLst>
              <a:ext uri="{FF2B5EF4-FFF2-40B4-BE49-F238E27FC236}">
                <a16:creationId xmlns:a16="http://schemas.microsoft.com/office/drawing/2014/main" id="{BE5DE300-290C-4D13-B043-021912F8EDCB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SAMSPIL 2030 – HVAD NU?</a:t>
            </a:r>
          </a:p>
        </p:txBody>
      </p:sp>
      <p:sp>
        <p:nvSpPr>
          <p:cNvPr id="8" name="Tekstboks 3">
            <a:extLst>
              <a:ext uri="{FF2B5EF4-FFF2-40B4-BE49-F238E27FC236}">
                <a16:creationId xmlns:a16="http://schemas.microsoft.com/office/drawing/2014/main" id="{2B80B32A-5BC8-417F-AD0D-940B5F65DC3F}"/>
              </a:ext>
            </a:extLst>
          </p:cNvPr>
          <p:cNvSpPr txBox="1"/>
          <p:nvPr/>
        </p:nvSpPr>
        <p:spPr>
          <a:xfrm>
            <a:off x="628650" y="969650"/>
            <a:ext cx="3627663" cy="49398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54"/>
              </a:spcBef>
            </a:pPr>
            <a:r>
              <a:rPr lang="da-DK" sz="1400" b="1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Det videre arbejde med projekterne i Samspil 2030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Etape 2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Hinnerup, herunder P+R ved E45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Aarhus Ø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Brabrand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Ny station i Brabrand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 på Ringvejen i Aarhus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BRT i Randers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Øget trafik på den statslige bane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Genåbning af stationerne Stilling, Hasselager, Brabrand og Laurbjerg med en halvtimebetjening med eksisterende systemer mod henholdsvis Silkeborg og Viborg</a:t>
            </a:r>
          </a:p>
          <a:p>
            <a:pPr marL="628650" lvl="1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Som ovenfor, men suppleret med et nyt nærbanesystem i halvtimesdrift mellem Randers og Skanderborg</a:t>
            </a:r>
            <a:endParaRPr lang="da-DK" sz="1400" b="1" dirty="0">
              <a:solidFill>
                <a:srgbClr val="605F63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Kapacitetsudvidelse på nuværende etape 1</a:t>
            </a:r>
          </a:p>
        </p:txBody>
      </p:sp>
      <p:sp>
        <p:nvSpPr>
          <p:cNvPr id="11" name="Tekstboks 3">
            <a:extLst>
              <a:ext uri="{FF2B5EF4-FFF2-40B4-BE49-F238E27FC236}">
                <a16:creationId xmlns:a16="http://schemas.microsoft.com/office/drawing/2014/main" id="{6356CB79-13E2-4D7F-B206-8FF36F90AD9C}"/>
              </a:ext>
            </a:extLst>
          </p:cNvPr>
          <p:cNvSpPr txBox="1"/>
          <p:nvPr/>
        </p:nvSpPr>
        <p:spPr>
          <a:xfrm>
            <a:off x="4841417" y="991420"/>
            <a:ext cx="3703868" cy="3339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54"/>
              </a:spcBef>
            </a:pPr>
            <a:r>
              <a:rPr lang="da-DK" sz="1400" b="1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Markedsføring af Samspil 2030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Formål: Synliggøre Samspil 2030 som et indspil til de politiske forhandlinger om en ny statslig infrastrukturplan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Digital udgave af Samspil 2030-hæftet til politikere hos Letbanesamarbejdets parter, medlemmer af Folketinget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Tryk af Samspil 2030-hæftet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Video om Samspil 2030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Kontakt til Transportministeriet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Kontakt til fagmedier </a:t>
            </a:r>
          </a:p>
          <a:p>
            <a:pPr marL="171450" indent="-171450">
              <a:spcBef>
                <a:spcPts val="554"/>
              </a:spcBef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Præsentation af Samspil 2030 på konferencer </a:t>
            </a:r>
            <a:r>
              <a:rPr lang="da-DK" sz="1400" dirty="0" err="1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o.lign</a:t>
            </a:r>
            <a:r>
              <a:rPr lang="da-DK" sz="14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22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C877094-B910-453E-B5B1-1D3025D9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A6C590D-D972-4E06-8956-C0D44E1D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56" y="1055914"/>
            <a:ext cx="5910943" cy="5048930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A6C4A8FF-FDC5-4399-A8FC-58D7A65349D7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cap="all" dirty="0">
                <a:solidFill>
                  <a:srgbClr val="605F63"/>
                </a:solidFill>
              </a:rPr>
              <a:t>Befolkningsvækst i Region Midtjylland 2020-2045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2960D65-9F52-4160-B93D-4DD775719499}"/>
              </a:ext>
            </a:extLst>
          </p:cNvPr>
          <p:cNvSpPr/>
          <p:nvPr/>
        </p:nvSpPr>
        <p:spPr>
          <a:xfrm>
            <a:off x="1969400" y="6154761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900" i="1" dirty="0">
                <a:solidFill>
                  <a:srgbClr val="939698"/>
                </a:solidFill>
                <a:latin typeface="Effra"/>
              </a:rPr>
              <a:t>Kilde: Danmarks Statistik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382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B2E034-2281-4CA2-8FBD-113BC212C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977ACD6D-30D1-4906-A834-5B2D13C3104B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cap="all" dirty="0">
                <a:solidFill>
                  <a:srgbClr val="605F63"/>
                </a:solidFill>
              </a:rPr>
              <a:t>Antal </a:t>
            </a:r>
            <a:r>
              <a:rPr lang="da-DK" sz="2400" b="1" cap="all" dirty="0" err="1">
                <a:solidFill>
                  <a:srgbClr val="605F63"/>
                </a:solidFill>
              </a:rPr>
              <a:t>Indpendlere</a:t>
            </a:r>
            <a:r>
              <a:rPr lang="da-DK" sz="2400" b="1" cap="all" dirty="0">
                <a:solidFill>
                  <a:srgbClr val="605F63"/>
                </a:solidFill>
              </a:rPr>
              <a:t> til Aarhus Kommune fra omkringliggende kommuner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BA46982-4EBD-4DAB-A3C2-86DCFD07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838319"/>
            <a:ext cx="8024813" cy="361713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1F0B9F7-ADF3-492E-9CEF-BFEBFD7300E9}"/>
              </a:ext>
            </a:extLst>
          </p:cNvPr>
          <p:cNvSpPr/>
          <p:nvPr/>
        </p:nvSpPr>
        <p:spPr>
          <a:xfrm>
            <a:off x="1959431" y="6161709"/>
            <a:ext cx="62271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>
                <a:solidFill>
                  <a:srgbClr val="939698"/>
                </a:solidFill>
                <a:latin typeface="Effra"/>
              </a:rPr>
              <a:t>Kilde: Danmarks Statistik (figur fra ”Mobilitet frem mod 2050, Investeringsbehov og handlingskatalog” fra Aarhus Kommune)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8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A41C8B-AAF5-4D08-AC07-AE1799DE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42673"/>
            <a:ext cx="8024813" cy="1006704"/>
          </a:xfrm>
        </p:spPr>
        <p:txBody>
          <a:bodyPr/>
          <a:lstStyle/>
          <a:p>
            <a:r>
              <a:rPr lang="da-DK" dirty="0"/>
              <a:t>Fremkommelighed i Aarhus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53EAD42-E8DB-43CD-810C-BCDB457CD6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05DD30F-8E36-4B05-969F-7F0204E472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497594"/>
              </p:ext>
            </p:extLst>
          </p:nvPr>
        </p:nvGraphicFramePr>
        <p:xfrm>
          <a:off x="435649" y="850396"/>
          <a:ext cx="8712483" cy="599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4" imgW="6814195" imgH="4687133" progId="Word.Document.12">
                  <p:embed/>
                </p:oleObj>
              </mc:Choice>
              <mc:Fallback>
                <p:oleObj name="Document" r:id="rId4" imgW="6814195" imgH="46871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649" y="850396"/>
                        <a:ext cx="8712483" cy="599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91AB34BC-3742-40CB-A2A6-60A36269EE71}"/>
              </a:ext>
            </a:extLst>
          </p:cNvPr>
          <p:cNvSpPr/>
          <p:nvPr/>
        </p:nvSpPr>
        <p:spPr>
          <a:xfrm>
            <a:off x="511630" y="6618910"/>
            <a:ext cx="62271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900" i="1" dirty="0">
                <a:solidFill>
                  <a:srgbClr val="939698"/>
                </a:solidFill>
                <a:latin typeface="Effra"/>
              </a:rPr>
              <a:t>Kilde: ”Mobilitet frem mod 2050, Investeringsbehov og handlingskatalog” fra Aarhus Kommune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582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5" name="Billede 4" descr="Et billede, der indeholder tekst&#10;&#10;Beskrivelse, der er oprettet med meget høj sikkerhed">
            <a:extLst>
              <a:ext uri="{FF2B5EF4-FFF2-40B4-BE49-F238E27FC236}">
                <a16:creationId xmlns:a16="http://schemas.microsoft.com/office/drawing/2014/main" id="{D1C2FD28-BC3E-4F6F-9FED-A02361865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537"/>
            <a:ext cx="9144000" cy="5993463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80AA5EEB-281F-4240-ADA6-7561C7BA3026}"/>
              </a:ext>
            </a:extLst>
          </p:cNvPr>
          <p:cNvSpPr txBox="1">
            <a:spLocks/>
          </p:cNvSpPr>
          <p:nvPr/>
        </p:nvSpPr>
        <p:spPr>
          <a:xfrm>
            <a:off x="571500" y="251229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</a:rPr>
              <a:t>GENNEMSNITSHASTIGHED MELLEM STOP OVER DAGEN i BYOMRÅDET</a:t>
            </a:r>
          </a:p>
        </p:txBody>
      </p:sp>
    </p:spTree>
    <p:extLst>
      <p:ext uri="{BB962C8B-B14F-4D97-AF65-F5344CB8AC3E}">
        <p14:creationId xmlns:p14="http://schemas.microsoft.com/office/powerpoint/2010/main" val="84651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5" name="Billede 4" descr="Et billede, der indeholder tekst, kort&#10;&#10;Beskrivelse, der er oprettet med meget høj sikkerhed">
            <a:extLst>
              <a:ext uri="{FF2B5EF4-FFF2-40B4-BE49-F238E27FC236}">
                <a16:creationId xmlns:a16="http://schemas.microsoft.com/office/drawing/2014/main" id="{10A1CCBB-B5C4-4BB8-8F17-5B1B2776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374"/>
            <a:ext cx="4543849" cy="6425516"/>
          </a:xfrm>
          <a:prstGeom prst="rect">
            <a:avLst/>
          </a:prstGeom>
        </p:spPr>
      </p:pic>
      <p:pic>
        <p:nvPicPr>
          <p:cNvPr id="7" name="Billede 6" descr="Et billede, der indeholder tekst, kort&#10;&#10;Beskrivelse, der er oprettet med meget høj sikkerhed">
            <a:extLst>
              <a:ext uri="{FF2B5EF4-FFF2-40B4-BE49-F238E27FC236}">
                <a16:creationId xmlns:a16="http://schemas.microsoft.com/office/drawing/2014/main" id="{88748C9E-2008-4BD8-A5E8-5E3A93173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32484"/>
            <a:ext cx="4543849" cy="6425516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80AA5EEB-281F-4240-ADA6-7561C7BA3026}"/>
              </a:ext>
            </a:extLst>
          </p:cNvPr>
          <p:cNvSpPr txBox="1">
            <a:spLocks/>
          </p:cNvSpPr>
          <p:nvPr/>
        </p:nvSpPr>
        <p:spPr>
          <a:xfrm>
            <a:off x="104499" y="55292"/>
            <a:ext cx="8908869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</a:rPr>
              <a:t>HASTIGERHEDER MELLEM STOP EKSKL. STOPPESTEDER</a:t>
            </a:r>
          </a:p>
        </p:txBody>
      </p:sp>
    </p:spTree>
    <p:extLst>
      <p:ext uri="{BB962C8B-B14F-4D97-AF65-F5344CB8AC3E}">
        <p14:creationId xmlns:p14="http://schemas.microsoft.com/office/powerpoint/2010/main" val="158332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11" name="Billede 10" descr="cid:image002.jpg@01D5CD34.70153850">
            <a:extLst>
              <a:ext uri="{FF2B5EF4-FFF2-40B4-BE49-F238E27FC236}">
                <a16:creationId xmlns:a16="http://schemas.microsoft.com/office/drawing/2014/main" id="{A8178C41-65C7-449C-861A-A4E166026312}"/>
              </a:ext>
            </a:extLst>
          </p:cNvPr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380309"/>
            <a:ext cx="7850777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80AA5EEB-281F-4240-ADA6-7561C7BA3026}"/>
              </a:ext>
            </a:extLst>
          </p:cNvPr>
          <p:cNvSpPr txBox="1">
            <a:spLocks/>
          </p:cNvSpPr>
          <p:nvPr/>
        </p:nvSpPr>
        <p:spPr>
          <a:xfrm>
            <a:off x="571500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</a:rPr>
              <a:t>FREMKOMMELIGHED PÅ LINJE 6A</a:t>
            </a:r>
          </a:p>
        </p:txBody>
      </p:sp>
    </p:spTree>
    <p:extLst>
      <p:ext uri="{BB962C8B-B14F-4D97-AF65-F5344CB8AC3E}">
        <p14:creationId xmlns:p14="http://schemas.microsoft.com/office/powerpoint/2010/main" val="304634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251520" y="848813"/>
            <a:ext cx="2604891" cy="2860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54"/>
              </a:spcBef>
            </a:pPr>
            <a:r>
              <a:rPr lang="da-DK" sz="1292" dirty="0">
                <a:solidFill>
                  <a:srgbClr val="605F63"/>
                </a:solidFill>
                <a:latin typeface="+mj-lt"/>
                <a:ea typeface="Verdana" pitchFamily="34" charset="0"/>
                <a:cs typeface="Verdana" pitchFamily="34" charset="0"/>
              </a:rPr>
              <a:t>Letbanesamarbejdets samlede, styrende vision for udbygningen af den højklassede kollektive trafik i Østjylland, herunder hvordan denne udbygning kan understøtte og udnytte potentialerne i statslige investeringer og planer for baneudbygning i Østjylland og vice versa.</a:t>
            </a:r>
          </a:p>
          <a:p>
            <a:pPr>
              <a:spcBef>
                <a:spcPts val="554"/>
              </a:spcBef>
            </a:pPr>
            <a:r>
              <a:rPr lang="da-DK" sz="1292" dirty="0">
                <a:solidFill>
                  <a:srgbClr val="605F63"/>
                </a:solidFill>
                <a:latin typeface="+mj-lt"/>
                <a:ea typeface="Verdana" pitchFamily="34" charset="0"/>
                <a:cs typeface="Verdana" pitchFamily="34" charset="0"/>
              </a:rPr>
              <a:t>Visionsplanen styrker mobiliteten og reducerer den samlede rejsetid for et stort antal rejser mellem landsdelene, i det østjyske </a:t>
            </a:r>
            <a:r>
              <a:rPr lang="da-DK" sz="1292" dirty="0" err="1">
                <a:solidFill>
                  <a:srgbClr val="605F63"/>
                </a:solidFill>
                <a:latin typeface="+mj-lt"/>
                <a:ea typeface="Verdana" pitchFamily="34" charset="0"/>
                <a:cs typeface="Verdana" pitchFamily="34" charset="0"/>
              </a:rPr>
              <a:t>bybånd</a:t>
            </a:r>
            <a:r>
              <a:rPr lang="da-DK" sz="1292" dirty="0">
                <a:solidFill>
                  <a:srgbClr val="605F63"/>
                </a:solidFill>
                <a:latin typeface="+mj-lt"/>
                <a:ea typeface="Verdana" pitchFamily="34" charset="0"/>
                <a:cs typeface="Verdana" pitchFamily="34" charset="0"/>
              </a:rPr>
              <a:t> og internt i Aarhusområdet.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60F323CB-5504-4EBD-8B56-A0AF9FB5D1B6}"/>
              </a:ext>
            </a:extLst>
          </p:cNvPr>
          <p:cNvSpPr txBox="1">
            <a:spLocks/>
          </p:cNvSpPr>
          <p:nvPr/>
        </p:nvSpPr>
        <p:spPr>
          <a:xfrm>
            <a:off x="153481" y="342673"/>
            <a:ext cx="8024813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SAMSPIL 2025</a:t>
            </a:r>
          </a:p>
        </p:txBody>
      </p:sp>
    </p:spTree>
    <p:extLst>
      <p:ext uri="{BB962C8B-B14F-4D97-AF65-F5344CB8AC3E}">
        <p14:creationId xmlns:p14="http://schemas.microsoft.com/office/powerpoint/2010/main" val="323868487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dsholder til billede 21" descr="Et billede, der indeholder kort&#10;&#10;Automatisk genereret beskrivelse">
            <a:extLst>
              <a:ext uri="{FF2B5EF4-FFF2-40B4-BE49-F238E27FC236}">
                <a16:creationId xmlns:a16="http://schemas.microsoft.com/office/drawing/2014/main" id="{DF2096DE-0788-4CA9-841F-A049CA23A1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2541" b="1379"/>
          <a:stretch/>
        </p:blipFill>
        <p:spPr>
          <a:xfrm>
            <a:off x="0" y="-1"/>
            <a:ext cx="9144000" cy="7130370"/>
          </a:xfr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483728-0129-4482-9710-005C3BEAC1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4C9DC62-6EDB-4C41-B125-EA2484FA0FA8}" type="datetime1">
              <a:rPr lang="da-DK" smtClean="0"/>
              <a:pPr/>
              <a:t>28-09-2020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00E5751-CEDE-4171-9A4A-4994E5534A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Titel på præsentation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995E1-867C-4C0C-9A60-1AAD57B651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0CE7F35-4014-474E-AE9C-B50E9883F264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0" name="Tekstboks 3">
            <a:extLst>
              <a:ext uri="{FF2B5EF4-FFF2-40B4-BE49-F238E27FC236}">
                <a16:creationId xmlns:a16="http://schemas.microsoft.com/office/drawing/2014/main" id="{C81EFDA6-1116-4B16-B0D8-AFA93E239F90}"/>
              </a:ext>
            </a:extLst>
          </p:cNvPr>
          <p:cNvSpPr txBox="1"/>
          <p:nvPr/>
        </p:nvSpPr>
        <p:spPr>
          <a:xfrm>
            <a:off x="251520" y="1402808"/>
            <a:ext cx="2326412" cy="15542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54"/>
              </a:spcBef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Samspil 2025 er blevet til Samspil 2030, der peger på investeringer, der principielt kan igangsættes frem til 2030, og projekter, der kan blive relevante på længere sigt.</a:t>
            </a:r>
          </a:p>
          <a:p>
            <a:pPr>
              <a:spcBef>
                <a:spcPts val="554"/>
              </a:spcBef>
            </a:pPr>
            <a:r>
              <a:rPr lang="da-DK" sz="1200" dirty="0">
                <a:solidFill>
                  <a:srgbClr val="605F63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Indeholder mulighed for både letbane- og højklassede busløsninger, herunder BRT.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CBE968A-CBF9-4429-9077-215182F74071}"/>
              </a:ext>
            </a:extLst>
          </p:cNvPr>
          <p:cNvSpPr txBox="1">
            <a:spLocks/>
          </p:cNvSpPr>
          <p:nvPr/>
        </p:nvSpPr>
        <p:spPr>
          <a:xfrm>
            <a:off x="170897" y="342673"/>
            <a:ext cx="3051274" cy="10067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2400" b="1" dirty="0">
                <a:solidFill>
                  <a:srgbClr val="605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SAMSPIL 2025 TIL SAMSPIL 2030</a:t>
            </a:r>
          </a:p>
        </p:txBody>
      </p:sp>
    </p:spTree>
    <p:extLst>
      <p:ext uri="{BB962C8B-B14F-4D97-AF65-F5344CB8AC3E}">
        <p14:creationId xmlns:p14="http://schemas.microsoft.com/office/powerpoint/2010/main" val="108138185"/>
      </p:ext>
    </p:extLst>
  </p:cSld>
  <p:clrMapOvr>
    <a:masterClrMapping/>
  </p:clrMapOvr>
</p:sld>
</file>

<file path=ppt/theme/theme1.xml><?xml version="1.0" encoding="utf-8"?>
<a:theme xmlns:a="http://schemas.openxmlformats.org/drawingml/2006/main" name="1_Kontortema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lank">
  <a:themeElements>
    <a:clrScheme name="Aarhus Letbane">
      <a:dk1>
        <a:srgbClr val="000000"/>
      </a:dk1>
      <a:lt1>
        <a:sysClr val="window" lastClr="FFFFFF"/>
      </a:lt1>
      <a:dk2>
        <a:srgbClr val="333F48"/>
      </a:dk2>
      <a:lt2>
        <a:srgbClr val="A6BBC8"/>
      </a:lt2>
      <a:accent1>
        <a:srgbClr val="C5003E"/>
      </a:accent1>
      <a:accent2>
        <a:srgbClr val="5B6770"/>
      </a:accent2>
      <a:accent3>
        <a:srgbClr val="A2AAAD"/>
      </a:accent3>
      <a:accent4>
        <a:srgbClr val="D9D9D6"/>
      </a:accent4>
      <a:accent5>
        <a:srgbClr val="64AFC8"/>
      </a:accent5>
      <a:accent6>
        <a:srgbClr val="323C82"/>
      </a:accent6>
      <a:hlink>
        <a:srgbClr val="000000"/>
      </a:hlink>
      <a:folHlink>
        <a:srgbClr val="5B677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lnSpc>
            <a:spcPct val="11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3959809E-7E52-464B-9BBA-2AC3F93B1084}" vid="{FD350492-A2A5-4695-A180-0A76E63349C8}"/>
    </a:ext>
  </a:extLst>
</a:theme>
</file>

<file path=ppt/theme/theme3.xml><?xml version="1.0" encoding="utf-8"?>
<a:theme xmlns:a="http://schemas.openxmlformats.org/drawingml/2006/main" name="Blank">
  <a:themeElements>
    <a:clrScheme name="Aarhus Letbane">
      <a:dk1>
        <a:srgbClr val="000000"/>
      </a:dk1>
      <a:lt1>
        <a:sysClr val="window" lastClr="FFFFFF"/>
      </a:lt1>
      <a:dk2>
        <a:srgbClr val="333F48"/>
      </a:dk2>
      <a:lt2>
        <a:srgbClr val="A6BBC8"/>
      </a:lt2>
      <a:accent1>
        <a:srgbClr val="C5003E"/>
      </a:accent1>
      <a:accent2>
        <a:srgbClr val="5B6770"/>
      </a:accent2>
      <a:accent3>
        <a:srgbClr val="A2AAAD"/>
      </a:accent3>
      <a:accent4>
        <a:srgbClr val="D9D9D6"/>
      </a:accent4>
      <a:accent5>
        <a:srgbClr val="64AFC8"/>
      </a:accent5>
      <a:accent6>
        <a:srgbClr val="323C82"/>
      </a:accent6>
      <a:hlink>
        <a:srgbClr val="000000"/>
      </a:hlink>
      <a:folHlink>
        <a:srgbClr val="5B677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lnSpc>
            <a:spcPct val="11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423F3806-C915-4772-A8E3-061A3ED02360}" vid="{562609B8-A412-4AD3-BFAF-9BF48361D15F}"/>
    </a:ext>
  </a:extLst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MT_template</Template>
  <TotalTime>2957</TotalTime>
  <Words>573</Words>
  <Application>Microsoft Office PowerPoint</Application>
  <PresentationFormat>Skærmshow (4:3)</PresentationFormat>
  <Paragraphs>88</Paragraphs>
  <Slides>12</Slides>
  <Notes>10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2" baseType="lpstr">
      <vt:lpstr>Arial</vt:lpstr>
      <vt:lpstr>Calibri</vt:lpstr>
      <vt:lpstr>Effra</vt:lpstr>
      <vt:lpstr>Georgia</vt:lpstr>
      <vt:lpstr>Lucida Grande</vt:lpstr>
      <vt:lpstr>Wingdings</vt:lpstr>
      <vt:lpstr>1_Kontortema</vt:lpstr>
      <vt:lpstr>3_Blank</vt:lpstr>
      <vt:lpstr>Blank</vt:lpstr>
      <vt:lpstr>Document</vt:lpstr>
      <vt:lpstr>SAMSPIL 2030 Letbanesamarbejdets vision for højklasset kollektiv infrastruktur</vt:lpstr>
      <vt:lpstr>PowerPoint-præsentation</vt:lpstr>
      <vt:lpstr>PowerPoint-præsentation</vt:lpstr>
      <vt:lpstr>Fremkommelighed i Aarhus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Mazarin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letbanerådet</dc:title>
  <dc:creator>Bodil L. Møller</dc:creator>
  <cp:lastModifiedBy>Anne Bach</cp:lastModifiedBy>
  <cp:revision>64</cp:revision>
  <dcterms:created xsi:type="dcterms:W3CDTF">2019-09-12T10:53:43Z</dcterms:created>
  <dcterms:modified xsi:type="dcterms:W3CDTF">2020-09-28T09:31:42Z</dcterms:modified>
</cp:coreProperties>
</file>