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257" r:id="rId2"/>
    <p:sldId id="318" r:id="rId3"/>
    <p:sldId id="310" r:id="rId4"/>
    <p:sldId id="324" r:id="rId5"/>
    <p:sldId id="327" r:id="rId6"/>
    <p:sldId id="321" r:id="rId7"/>
    <p:sldId id="325" r:id="rId8"/>
    <p:sldId id="322" r:id="rId9"/>
    <p:sldId id="326" r:id="rId10"/>
    <p:sldId id="323" r:id="rId11"/>
    <p:sldId id="311" r:id="rId12"/>
    <p:sldId id="315" r:id="rId13"/>
    <p:sldId id="316" r:id="rId14"/>
    <p:sldId id="320" r:id="rId15"/>
    <p:sldId id="319" r:id="rId16"/>
    <p:sldId id="317" r:id="rId17"/>
    <p:sldId id="293" r:id="rId18"/>
  </p:sldIdLst>
  <p:sldSz cx="9144000" cy="6858000" type="screen4x3"/>
  <p:notesSz cx="6858000" cy="9144000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ete Lundgaard Nielsen" initials="MLN" lastIdx="4" clrIdx="0">
    <p:extLst>
      <p:ext uri="{19B8F6BF-5375-455C-9EA6-DF929625EA0E}">
        <p15:presenceInfo xmlns:p15="http://schemas.microsoft.com/office/powerpoint/2012/main" userId="S::ML@midttrafik.dk::2d87cba1-c6d5-466b-8b27-c10855ce1a6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0C0A"/>
    <a:srgbClr val="010000"/>
    <a:srgbClr val="605F63"/>
    <a:srgbClr val="D3D3D2"/>
    <a:srgbClr val="85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9" autoAdjust="0"/>
    <p:restoredTop sz="91929" autoAdjust="0"/>
  </p:normalViewPr>
  <p:slideViewPr>
    <p:cSldViewPr snapToGrid="0" snapToObjects="1" showGuides="1">
      <p:cViewPr varScale="1">
        <p:scale>
          <a:sx n="79" d="100"/>
          <a:sy n="79" d="100"/>
        </p:scale>
        <p:origin x="1555" y="62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B3A6C-A34F-764C-99EC-1CC15FAE31E0}" type="datetimeFigureOut">
              <a:rPr lang="da-DK" smtClean="0"/>
              <a:pPr/>
              <a:t>24-09-2020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6649D-8738-0248-AB90-718006896CA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79505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4B8A-E423-9143-88CD-964860222375}" type="datetimeFigureOut">
              <a:rPr lang="da-DK" smtClean="0"/>
              <a:pPr/>
              <a:t>24-09-2020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B81FB-E993-0545-B958-FDA8CBDED0F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32748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B81FB-E993-0545-B958-FDA8CBDED0FD}" type="slidenum">
              <a:rPr lang="da-DK" smtClean="0"/>
              <a:pPr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4230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Titel på præsentation</a:t>
            </a:r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rød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B70C0A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>
              <a:solidFill>
                <a:schemeClr val="accent4"/>
              </a:solidFill>
            </a:endParaRPr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pic>
        <p:nvPicPr>
          <p:cNvPr id="13" name="Billede 12" descr="LOGO_Midttrafik_hvid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3663" y="5721468"/>
            <a:ext cx="2180937" cy="75059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grå_spla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D3D3D2"/>
              </a:solidFill>
            </a:endParaRPr>
          </a:p>
        </p:txBody>
      </p:sp>
      <p:sp>
        <p:nvSpPr>
          <p:cNvPr id="7" name="Titel 7"/>
          <p:cNvSpPr>
            <a:spLocks noGrp="1"/>
          </p:cNvSpPr>
          <p:nvPr>
            <p:ph type="title" hasCustomPrompt="1"/>
          </p:nvPr>
        </p:nvSpPr>
        <p:spPr>
          <a:xfrm>
            <a:off x="537070" y="1455738"/>
            <a:ext cx="8149730" cy="114300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6500"/>
              </a:lnSpc>
              <a:defRPr sz="6500" b="1" cap="all">
                <a:solidFill>
                  <a:srgbClr val="B70C0A"/>
                </a:solidFill>
              </a:defRPr>
            </a:lvl1pPr>
          </a:lstStyle>
          <a:p>
            <a:r>
              <a:rPr lang="da-DK" dirty="0"/>
              <a:t>Klik for at </a:t>
            </a:r>
            <a:br>
              <a:rPr lang="da-DK" dirty="0"/>
            </a:br>
            <a:r>
              <a:rPr lang="da-DK" dirty="0"/>
              <a:t>redigere TITLEN</a:t>
            </a:r>
          </a:p>
        </p:txBody>
      </p:sp>
      <p:sp>
        <p:nvSpPr>
          <p:cNvPr id="9" name="Ellipse 8"/>
          <p:cNvSpPr>
            <a:spLocks/>
          </p:cNvSpPr>
          <p:nvPr userDrawn="1"/>
        </p:nvSpPr>
        <p:spPr>
          <a:xfrm>
            <a:off x="6350000" y="3793350"/>
            <a:ext cx="2133600" cy="2133600"/>
          </a:xfrm>
          <a:prstGeom prst="ellipse">
            <a:avLst/>
          </a:prstGeom>
          <a:solidFill>
            <a:srgbClr val="B70C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b="1" dirty="0"/>
          </a:p>
        </p:txBody>
      </p:sp>
      <p:sp>
        <p:nvSpPr>
          <p:cNvPr id="10" name="Pladsholder til tekst 24"/>
          <p:cNvSpPr>
            <a:spLocks noGrp="1"/>
          </p:cNvSpPr>
          <p:nvPr>
            <p:ph type="body" sz="quarter" idx="14" hasCustomPrompt="1"/>
          </p:nvPr>
        </p:nvSpPr>
        <p:spPr>
          <a:xfrm>
            <a:off x="6146800" y="3416300"/>
            <a:ext cx="2540000" cy="2870199"/>
          </a:xfrm>
          <a:prstGeom prst="rect">
            <a:avLst/>
          </a:prstGeom>
        </p:spPr>
        <p:txBody>
          <a:bodyPr vert="horz" anchor="ctr"/>
          <a:lstStyle>
            <a:lvl1pPr algn="ctr">
              <a:lnSpc>
                <a:spcPts val="2000"/>
              </a:lnSpc>
              <a:buFont typeface="Arial"/>
              <a:buNone/>
              <a:defRPr sz="2000" b="1">
                <a:solidFill>
                  <a:schemeClr val="bg1"/>
                </a:solidFill>
              </a:defRPr>
            </a:lvl1pPr>
            <a:lvl2pPr>
              <a:lnSpc>
                <a:spcPts val="2740"/>
              </a:lnSpc>
              <a:buNone/>
              <a:defRPr/>
            </a:lvl2pPr>
            <a:lvl3pPr>
              <a:lnSpc>
                <a:spcPts val="2740"/>
              </a:lnSpc>
              <a:buNone/>
              <a:defRPr/>
            </a:lvl3pPr>
            <a:lvl4pPr>
              <a:lnSpc>
                <a:spcPts val="2740"/>
              </a:lnSpc>
              <a:buNone/>
              <a:defRPr/>
            </a:lvl4pPr>
            <a:lvl5pPr>
              <a:lnSpc>
                <a:spcPts val="2740"/>
              </a:lnSpc>
              <a:buNone/>
              <a:defRPr/>
            </a:lvl5pPr>
          </a:lstStyle>
          <a:p>
            <a:pPr lvl="0"/>
            <a:r>
              <a:rPr lang="da-DK" dirty="0"/>
              <a:t>REDIGER</a:t>
            </a:r>
          </a:p>
          <a:p>
            <a:pPr lvl="0"/>
            <a:r>
              <a:rPr lang="da-DK" dirty="0"/>
              <a:t>SPLASH</a:t>
            </a:r>
          </a:p>
        </p:txBody>
      </p:sp>
      <p:pic>
        <p:nvPicPr>
          <p:cNvPr id="11" name="Billede 10" descr="LOGO_Midttrafi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6363" y="5733731"/>
            <a:ext cx="2168237" cy="747219"/>
          </a:xfrm>
          <a:prstGeom prst="rect">
            <a:avLst/>
          </a:prstGeom>
        </p:spPr>
      </p:pic>
      <p:sp>
        <p:nvSpPr>
          <p:cNvPr id="12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accent5"/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cxnSp>
        <p:nvCxnSpPr>
          <p:cNvPr id="18" name="Lige forbindelse 17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Titel på præsentation</a:t>
            </a:r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2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8024813" cy="3130914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rød+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86746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8292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Titel på præsentation</a:t>
            </a:r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cxnSp>
        <p:nvCxnSpPr>
          <p:cNvPr id="27" name="Lige forbindelse 2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445033" y="2569228"/>
            <a:ext cx="3151280" cy="3130914"/>
          </a:xfrm>
          <a:prstGeom prst="rect">
            <a:avLst/>
          </a:prstGeom>
        </p:spPr>
        <p:txBody>
          <a:bodyPr vert="horz"/>
          <a:lstStyle/>
          <a:p>
            <a:endParaRPr lang="da-DK"/>
          </a:p>
        </p:txBody>
      </p:sp>
      <p:sp>
        <p:nvSpPr>
          <p:cNvPr id="19" name="Pladsholder til tekst 18"/>
          <p:cNvSpPr>
            <a:spLocks noGrp="1"/>
          </p:cNvSpPr>
          <p:nvPr>
            <p:ph type="body" sz="quarter" idx="19" hasCustomPrompt="1"/>
          </p:nvPr>
        </p:nvSpPr>
        <p:spPr>
          <a:xfrm>
            <a:off x="571500" y="2569228"/>
            <a:ext cx="4503913" cy="3131520"/>
          </a:xfrm>
          <a:prstGeom prst="rect">
            <a:avLst/>
          </a:prstGeom>
        </p:spPr>
        <p:txBody>
          <a:bodyPr vert="horz"/>
          <a:lstStyle>
            <a:lvl1pPr>
              <a:buNone/>
              <a:defRPr sz="1800"/>
            </a:lvl1pPr>
            <a:lvl2pPr marL="0" indent="-270000">
              <a:spcBef>
                <a:spcPts val="432"/>
              </a:spcBef>
              <a:buFont typeface="Lucida Grande"/>
              <a:buChar char="•"/>
              <a:defRPr sz="1800"/>
            </a:lvl2pPr>
            <a:lvl3pPr marL="540000" indent="-288000"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a-DK" dirty="0"/>
              <a:t>Klik for at redigere teksten</a:t>
            </a:r>
          </a:p>
          <a:p>
            <a:pPr lvl="1"/>
            <a:r>
              <a:rPr lang="da-DK" dirty="0"/>
              <a:t>Første niveau</a:t>
            </a:r>
          </a:p>
        </p:txBody>
      </p:sp>
      <p:cxnSp>
        <p:nvCxnSpPr>
          <p:cNvPr id="15" name="Lige forbindelse 14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Titel på præsentation</a:t>
            </a:r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sp>
        <p:nvSpPr>
          <p:cNvPr id="13" name="Pladsholder til billede 12"/>
          <p:cNvSpPr>
            <a:spLocks noGrp="1"/>
          </p:cNvSpPr>
          <p:nvPr>
            <p:ph type="pic" sz="quarter" idx="18"/>
          </p:nvPr>
        </p:nvSpPr>
        <p:spPr>
          <a:xfrm>
            <a:off x="571500" y="2569228"/>
            <a:ext cx="8024813" cy="3131520"/>
          </a:xfrm>
          <a:prstGeom prst="rect">
            <a:avLst/>
          </a:prstGeom>
        </p:spPr>
        <p:txBody>
          <a:bodyPr vert="horz"/>
          <a:lstStyle/>
          <a:p>
            <a:endParaRPr lang="da-DK"/>
          </a:p>
        </p:txBody>
      </p:sp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el 7"/>
          <p:cNvSpPr>
            <a:spLocks noGrp="1"/>
          </p:cNvSpPr>
          <p:nvPr>
            <p:ph type="title" hasCustomPrompt="1"/>
          </p:nvPr>
        </p:nvSpPr>
        <p:spPr>
          <a:xfrm>
            <a:off x="571500" y="1300618"/>
            <a:ext cx="8024813" cy="1006704"/>
          </a:xfrm>
          <a:prstGeom prst="rect">
            <a:avLst/>
          </a:prstGeom>
        </p:spPr>
        <p:txBody>
          <a:bodyPr vert="horz"/>
          <a:lstStyle>
            <a:lvl1pPr algn="l">
              <a:defRPr sz="2400" b="1" cap="all">
                <a:solidFill>
                  <a:schemeClr val="accent5"/>
                </a:solidFill>
              </a:defRPr>
            </a:lvl1pPr>
          </a:lstStyle>
          <a:p>
            <a:r>
              <a:rPr lang="da-DK" dirty="0"/>
              <a:t>Klik for at tilføje overskrift</a:t>
            </a: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Titel på præsentation</a:t>
            </a:r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2307322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_billede/fig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 txBox="1">
            <a:spLocks/>
          </p:cNvSpPr>
          <p:nvPr userDrawn="1"/>
        </p:nvSpPr>
        <p:spPr>
          <a:xfrm>
            <a:off x="537070" y="1441450"/>
            <a:ext cx="8169275" cy="11557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24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itel 1"/>
          <p:cNvSpPr txBox="1">
            <a:spLocks/>
          </p:cNvSpPr>
          <p:nvPr userDrawn="1"/>
        </p:nvSpPr>
        <p:spPr>
          <a:xfrm>
            <a:off x="537070" y="3004877"/>
            <a:ext cx="8169321" cy="28492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kumimoji="0" lang="da-DK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 b="0" i="1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2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179813" y="195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dirty="0"/>
              <a:t>Titel på præsentation</a:t>
            </a:r>
          </a:p>
        </p:txBody>
      </p:sp>
      <p:sp>
        <p:nvSpPr>
          <p:cNvPr id="2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195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E7F35-4014-474E-AE9C-B50E9883F264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28" name="Billede 27" descr="LOGO_Midttrafik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6053383"/>
            <a:ext cx="1196638" cy="412386"/>
          </a:xfrm>
          <a:prstGeom prst="rect">
            <a:avLst/>
          </a:prstGeom>
        </p:spPr>
      </p:pic>
      <p:cxnSp>
        <p:nvCxnSpPr>
          <p:cNvPr id="12" name="Lige forbindelse 11"/>
          <p:cNvCxnSpPr/>
          <p:nvPr userDrawn="1"/>
        </p:nvCxnSpPr>
        <p:spPr>
          <a:xfrm>
            <a:off x="571500" y="1300618"/>
            <a:ext cx="8024813" cy="1588"/>
          </a:xfrm>
          <a:prstGeom prst="line">
            <a:avLst/>
          </a:prstGeom>
          <a:ln w="190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 userDrawn="1"/>
        </p:nvCxnSpPr>
        <p:spPr>
          <a:xfrm>
            <a:off x="1899322" y="6387103"/>
            <a:ext cx="6696991" cy="1588"/>
          </a:xfrm>
          <a:prstGeom prst="line">
            <a:avLst/>
          </a:prstGeom>
          <a:ln w="6350" cap="flat" cmpd="sng" algn="ctr">
            <a:solidFill>
              <a:srgbClr val="B70C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7" r:id="rId2"/>
    <p:sldLayoutId id="2147483662" r:id="rId3"/>
    <p:sldLayoutId id="2147483656" r:id="rId4"/>
    <p:sldLayoutId id="2147483655" r:id="rId5"/>
    <p:sldLayoutId id="2147483659" r:id="rId6"/>
    <p:sldLayoutId id="2147483660" r:id="rId7"/>
    <p:sldLayoutId id="2147483665" r:id="rId8"/>
    <p:sldLayoutId id="2147483663" r:id="rId9"/>
    <p:sldLayoutId id="2147483664" r:id="rId10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accent4"/>
                </a:solidFill>
              </a:rPr>
              <a:t>MIDTTRAFIK</a:t>
            </a:r>
            <a:br>
              <a:rPr lang="da-DK" dirty="0"/>
            </a:br>
            <a:r>
              <a:rPr lang="da-DK" dirty="0"/>
              <a:t>Flextrafik</a:t>
            </a:r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850384" y="3416300"/>
            <a:ext cx="2836416" cy="2870199"/>
          </a:xfrm>
        </p:spPr>
        <p:txBody>
          <a:bodyPr/>
          <a:lstStyle/>
          <a:p>
            <a:r>
              <a:rPr lang="da-DK" sz="1800" dirty="0"/>
              <a:t>      Faglig Forum</a:t>
            </a:r>
            <a:br>
              <a:rPr lang="da-DK" sz="1800" dirty="0"/>
            </a:br>
            <a:r>
              <a:rPr lang="da-DK" sz="1800" dirty="0"/>
              <a:t>28. september 2020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73F0CB-8F43-D247-9DC0-BCEC84DFF1A0}" type="datetime1">
              <a:rPr lang="da-DK" smtClean="0"/>
              <a:pPr/>
              <a:t>24-09-2020</a:t>
            </a:fld>
            <a:endParaRPr lang="da-D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accent4"/>
                </a:solidFill>
              </a:rPr>
              <a:t>Plustur</a:t>
            </a:r>
            <a:endParaRPr lang="da-DK" dirty="0"/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850384" y="3416300"/>
            <a:ext cx="2836416" cy="2870199"/>
          </a:xfrm>
        </p:spPr>
        <p:txBody>
          <a:bodyPr/>
          <a:lstStyle/>
          <a:p>
            <a:r>
              <a:rPr lang="da-DK" sz="1800" dirty="0"/>
              <a:t>      Faglig Forum</a:t>
            </a:r>
            <a:br>
              <a:rPr lang="da-DK" sz="1800" dirty="0"/>
            </a:br>
            <a:r>
              <a:rPr lang="da-DK" sz="1800" dirty="0"/>
              <a:t>28. september 2020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73F0CB-8F43-D247-9DC0-BCEC84DFF1A0}" type="datetime1">
              <a:rPr lang="da-DK" smtClean="0"/>
              <a:pPr/>
              <a:t>24-09-2020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95339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el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plustur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a-DK" dirty="0"/>
              <a:t>Midttrafik, Flextrafik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B0CE7F35-4014-474E-AE9C-B50E9883F264}" type="slidenum">
              <a:rPr lang="da-DK" smtClean="0"/>
              <a:pPr/>
              <a:t>11</a:t>
            </a:fld>
            <a:endParaRPr lang="da-DK" dirty="0"/>
          </a:p>
        </p:txBody>
      </p:sp>
      <p:sp>
        <p:nvSpPr>
          <p:cNvPr id="54" name="Pladsholder til tekst 53"/>
          <p:cNvSpPr>
            <a:spLocks noGrp="1"/>
          </p:cNvSpPr>
          <p:nvPr>
            <p:ph type="body" sz="quarter" idx="19"/>
          </p:nvPr>
        </p:nvSpPr>
        <p:spPr>
          <a:xfrm>
            <a:off x="571501" y="2379216"/>
            <a:ext cx="8024812" cy="389903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Pr. 1. november 2020 findes Plustur i fire kommuner: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/>
              <a:t>Favrskov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/>
              <a:t>Norddjurs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/>
              <a:t>Skanderborg</a:t>
            </a:r>
          </a:p>
          <a:p>
            <a:pPr lvl="2" indent="-342900">
              <a:buFont typeface="Arial" panose="020B0604020202020204" pitchFamily="34" charset="0"/>
              <a:buChar char="•"/>
            </a:pPr>
            <a:r>
              <a:rPr lang="da-DK" dirty="0"/>
              <a:t>Lemvig</a:t>
            </a:r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F44740B2-8B5C-4ACC-B97B-1C24EE6E84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280" t="9197" r="14809" b="8721"/>
          <a:stretch/>
        </p:blipFill>
        <p:spPr>
          <a:xfrm>
            <a:off x="3462017" y="3261492"/>
            <a:ext cx="4953739" cy="2752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346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el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plustur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a-DK" dirty="0"/>
              <a:t>Midttrafik, Flextrafik</a:t>
            </a:r>
          </a:p>
        </p:txBody>
      </p:sp>
      <p:pic>
        <p:nvPicPr>
          <p:cNvPr id="10" name="Billede 9" descr="Et billede, der indeholder tekst, kort&#10;&#10;Automatisk genereret beskrivelse">
            <a:extLst>
              <a:ext uri="{FF2B5EF4-FFF2-40B4-BE49-F238E27FC236}">
                <a16:creationId xmlns:a16="http://schemas.microsoft.com/office/drawing/2014/main" id="{AEA6859F-3B97-4F69-A3E4-A6FC36E7E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18556"/>
            <a:ext cx="9144000" cy="4939443"/>
          </a:xfrm>
          <a:prstGeom prst="rect">
            <a:avLst/>
          </a:prstGeom>
        </p:spPr>
      </p:pic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B0CE7F35-4014-474E-AE9C-B50E9883F264}" type="slidenum">
              <a:rPr lang="da-DK" smtClean="0"/>
              <a:pPr/>
              <a:t>12</a:t>
            </a:fld>
            <a:endParaRPr lang="da-DK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DBAE4252-7278-43D7-8CAE-A5DD02A8FFA9}"/>
              </a:ext>
            </a:extLst>
          </p:cNvPr>
          <p:cNvSpPr/>
          <p:nvPr/>
        </p:nvSpPr>
        <p:spPr>
          <a:xfrm>
            <a:off x="6264678" y="5278609"/>
            <a:ext cx="288524" cy="278773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8E0557D4-4218-4348-BC1F-DD502109E602}"/>
              </a:ext>
            </a:extLst>
          </p:cNvPr>
          <p:cNvSpPr/>
          <p:nvPr/>
        </p:nvSpPr>
        <p:spPr>
          <a:xfrm>
            <a:off x="5976154" y="4109504"/>
            <a:ext cx="288524" cy="278773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BD527085-8E30-4F59-8AA2-82404E6CC7E3}"/>
              </a:ext>
            </a:extLst>
          </p:cNvPr>
          <p:cNvSpPr/>
          <p:nvPr/>
        </p:nvSpPr>
        <p:spPr>
          <a:xfrm>
            <a:off x="3222673" y="5484617"/>
            <a:ext cx="288524" cy="278773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EBACD265-F506-49A0-A234-02CDCBD9EE46}"/>
              </a:ext>
            </a:extLst>
          </p:cNvPr>
          <p:cNvSpPr/>
          <p:nvPr/>
        </p:nvSpPr>
        <p:spPr>
          <a:xfrm>
            <a:off x="2035551" y="3030653"/>
            <a:ext cx="288524" cy="278773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50927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>
          <a:xfrm>
            <a:off x="537070" y="1455738"/>
            <a:ext cx="8352406" cy="1143000"/>
          </a:xfrm>
        </p:spPr>
        <p:txBody>
          <a:bodyPr/>
          <a:lstStyle/>
          <a:p>
            <a:r>
              <a:rPr lang="da-DK" sz="4400" dirty="0">
                <a:solidFill>
                  <a:schemeClr val="accent4"/>
                </a:solidFill>
              </a:rPr>
              <a:t>Hvad er der i pipeline?</a:t>
            </a:r>
            <a:endParaRPr lang="da-DK" dirty="0"/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850384" y="3416300"/>
            <a:ext cx="2836416" cy="2870199"/>
          </a:xfrm>
        </p:spPr>
        <p:txBody>
          <a:bodyPr/>
          <a:lstStyle/>
          <a:p>
            <a:r>
              <a:rPr lang="da-DK" sz="1800" dirty="0"/>
              <a:t>      Faglig Forum</a:t>
            </a:r>
            <a:br>
              <a:rPr lang="da-DK" sz="1800" dirty="0"/>
            </a:br>
            <a:r>
              <a:rPr lang="da-DK" sz="1800" dirty="0"/>
              <a:t>28. september 2020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73F0CB-8F43-D247-9DC0-BCEC84DFF1A0}" type="datetime1">
              <a:rPr lang="da-DK" smtClean="0"/>
              <a:pPr/>
              <a:t>24-09-2020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39475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75ADB-9E16-48DB-8D4D-58F3C23A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Hvad er der i pipeline?</a:t>
            </a:r>
            <a:br>
              <a:rPr lang="nb-NO" dirty="0"/>
            </a:b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2979959-38B5-4C28-8D56-263A3602CF3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9857C71-342C-4FB7-8D71-9AEFE3E23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Titel på præsentation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3BEC1DF-250A-429E-9B4F-4B9F1CCAC6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14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B3F01AD6-8EA3-4689-8E5C-87215DDDD12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569227"/>
            <a:ext cx="8024813" cy="3652463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da-DK" dirty="0"/>
              <a:t>Ændring af Servicecentrets åbningstid pr. 1. januar 2021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Gamle åbningstid: Kl. 7:00 – 20:00 alle ugens dage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Nye åbningstid: Kl. 8:00 – 16:00 alle ugens dage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da-DK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/>
              <a:t>Ny selvbetjening til Flextur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og handicapkunder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Ny webapplikation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Ny app</a:t>
            </a:r>
            <a:br>
              <a:rPr lang="da-DK" dirty="0"/>
            </a:b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MobilePay Subscription til digitale bestillingskanaler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Fase 1: Rejseplanen.flextrafik.dk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da-DK" dirty="0"/>
              <a:t>Fase 2: Selvbetjening/app</a:t>
            </a: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23002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>
          <a:xfrm>
            <a:off x="537070" y="1455738"/>
            <a:ext cx="8352406" cy="1143000"/>
          </a:xfrm>
        </p:spPr>
        <p:txBody>
          <a:bodyPr/>
          <a:lstStyle/>
          <a:p>
            <a:r>
              <a:rPr lang="da-DK" sz="4400" dirty="0">
                <a:solidFill>
                  <a:schemeClr val="accent4"/>
                </a:solidFill>
              </a:rPr>
              <a:t>Status på forenkling af Flextrafiks åbne produkter</a:t>
            </a:r>
            <a:endParaRPr lang="da-DK" dirty="0"/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850384" y="3416300"/>
            <a:ext cx="2836416" cy="2870199"/>
          </a:xfrm>
        </p:spPr>
        <p:txBody>
          <a:bodyPr/>
          <a:lstStyle/>
          <a:p>
            <a:r>
              <a:rPr lang="da-DK" sz="1800" dirty="0"/>
              <a:t>      Faglig Forum</a:t>
            </a:r>
            <a:br>
              <a:rPr lang="da-DK" sz="1800" dirty="0"/>
            </a:br>
            <a:r>
              <a:rPr lang="da-DK" sz="1800" dirty="0"/>
              <a:t>28. september 2020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73F0CB-8F43-D247-9DC0-BCEC84DFF1A0}" type="datetime1">
              <a:rPr lang="da-DK" smtClean="0"/>
              <a:pPr/>
              <a:t>24-09-2020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53414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75ADB-9E16-48DB-8D4D-58F3C23A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Status på arbejde med forenkling af Flextrafiks åbne produkter</a:t>
            </a:r>
            <a:br>
              <a:rPr lang="nb-NO" dirty="0"/>
            </a:b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2979959-38B5-4C28-8D56-263A3602CF3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9857C71-342C-4FB7-8D71-9AEFE3E23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Titel på præsentation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3BEC1DF-250A-429E-9B4F-4B9F1CCAC6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16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B3F01AD6-8EA3-4689-8E5C-87215DDDD12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569228"/>
            <a:ext cx="8024813" cy="371845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Bestyrelsen godkendte d. 13. marts 2020, at Midttrafik udarbejder et forslag til </a:t>
            </a:r>
            <a:r>
              <a:rPr lang="nb-NO" dirty="0"/>
              <a:t>forenkling</a:t>
            </a:r>
            <a:r>
              <a:rPr lang="da-DK" dirty="0"/>
              <a:t> af Flextrafiks åbne produkter. </a:t>
            </a:r>
          </a:p>
          <a:p>
            <a:pPr marL="0" indent="0"/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Der kigges på forskellige scenarier for rejseregler, takster og geografisk opsætning.</a:t>
            </a:r>
          </a:p>
          <a:p>
            <a:pPr marL="0" indent="0"/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Midttrafiks bestyrelse præsenteres for forslaget til forenklingen primo 2021.</a:t>
            </a:r>
            <a:br>
              <a:rPr lang="da-DK" dirty="0"/>
            </a:br>
            <a:endParaRPr lang="da-DK" dirty="0"/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Midttrafik inddrager samarbejdet mellem Midt- og Vestjyske Kommuner mhp. drøftelser om en forenkling med kunden i fokus.</a:t>
            </a:r>
          </a:p>
        </p:txBody>
      </p:sp>
    </p:spTree>
    <p:extLst>
      <p:ext uri="{BB962C8B-B14F-4D97-AF65-F5344CB8AC3E}">
        <p14:creationId xmlns:p14="http://schemas.microsoft.com/office/powerpoint/2010/main" val="3525075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da-DK" dirty="0"/>
              <a:t>Midttrafik, Flextrafik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B0CE7F35-4014-474E-AE9C-B50E9883F264}" type="slidenum">
              <a:rPr lang="da-DK" smtClean="0"/>
              <a:pPr/>
              <a:t>17</a:t>
            </a:fld>
            <a:endParaRPr lang="da-DK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36562C53-D1C0-4C8D-BA14-1DA07C919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06262"/>
            <a:ext cx="8229600" cy="5045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83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0588B2-EE0B-4AEB-91EC-3635FAF19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Dagsorden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D71C304-276A-4117-A64C-4AB8A3E3A2E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E95814B-147F-4E48-B558-014AA85BE2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Titel på præsentation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8279198-32C1-4792-8A66-C6012BA76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2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E20E1D13-0A03-4DF7-82B4-8ADBD0FA0B4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da-DK" dirty="0"/>
              <a:t>Covid-19: Udvikling i turantal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Nyt udbud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da-DK" dirty="0"/>
              <a:t>Forsøg med emissionsfrie vogne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Status på Plustur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a-DK" dirty="0"/>
              <a:t>Hvad er der i pipeline?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b-NO" dirty="0"/>
              <a:t>Status på arbejde med forenkling af Flextrafiks åbne produkter</a:t>
            </a:r>
          </a:p>
        </p:txBody>
      </p:sp>
    </p:spTree>
    <p:extLst>
      <p:ext uri="{BB962C8B-B14F-4D97-AF65-F5344CB8AC3E}">
        <p14:creationId xmlns:p14="http://schemas.microsoft.com/office/powerpoint/2010/main" val="1753704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>
          <a:xfrm>
            <a:off x="537069" y="1455738"/>
            <a:ext cx="8456101" cy="1143000"/>
          </a:xfrm>
        </p:spPr>
        <p:txBody>
          <a:bodyPr/>
          <a:lstStyle/>
          <a:p>
            <a:r>
              <a:rPr lang="da-DK" dirty="0">
                <a:solidFill>
                  <a:schemeClr val="accent4"/>
                </a:solidFill>
              </a:rPr>
              <a:t>Covid-19: </a:t>
            </a:r>
            <a:r>
              <a:rPr lang="da-DK" sz="6000" dirty="0">
                <a:solidFill>
                  <a:schemeClr val="accent4"/>
                </a:solidFill>
              </a:rPr>
              <a:t>Udvikling i turantal</a:t>
            </a:r>
            <a:endParaRPr lang="da-DK" dirty="0"/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850384" y="3416300"/>
            <a:ext cx="2836416" cy="2870199"/>
          </a:xfrm>
        </p:spPr>
        <p:txBody>
          <a:bodyPr/>
          <a:lstStyle/>
          <a:p>
            <a:r>
              <a:rPr lang="da-DK" sz="1800" dirty="0"/>
              <a:t>      Faglig Forum</a:t>
            </a:r>
            <a:br>
              <a:rPr lang="da-DK" sz="1800" dirty="0"/>
            </a:br>
            <a:r>
              <a:rPr lang="da-DK" sz="1800" dirty="0"/>
              <a:t>28. september 2020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73F0CB-8F43-D247-9DC0-BCEC84DFF1A0}" type="datetime1">
              <a:rPr lang="da-DK" smtClean="0"/>
              <a:pPr/>
              <a:t>24-09-2020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47104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75ADB-9E16-48DB-8D4D-58F3C23A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Covid-19: Udvikling i turantal</a:t>
            </a:r>
            <a:br>
              <a:rPr lang="nb-NO" dirty="0"/>
            </a:b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2979959-38B5-4C28-8D56-263A3602CF3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9857C71-342C-4FB7-8D71-9AEFE3E23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Titel på præsentation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3BEC1DF-250A-429E-9B4F-4B9F1CCAC6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4</a:t>
            </a:fld>
            <a:endParaRPr lang="da-DK" dirty="0"/>
          </a:p>
        </p:txBody>
      </p:sp>
      <p:pic>
        <p:nvPicPr>
          <p:cNvPr id="1026" name="Diagram 7">
            <a:extLst>
              <a:ext uri="{FF2B5EF4-FFF2-40B4-BE49-F238E27FC236}">
                <a16:creationId xmlns:a16="http://schemas.microsoft.com/office/drawing/2014/main" id="{F1096635-53FA-4242-BF51-9D5783C5D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5043"/>
            <a:ext cx="8139113" cy="460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944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75ADB-9E16-48DB-8D4D-58F3C23A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Covid-19: Udvikling i turantal</a:t>
            </a: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2979959-38B5-4C28-8D56-263A3602CF3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9857C71-342C-4FB7-8D71-9AEFE3E23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Titel på præsentation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3BEC1DF-250A-429E-9B4F-4B9F1CCAC6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5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B3F01AD6-8EA3-4689-8E5C-87215DDDD12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569227"/>
            <a:ext cx="8024813" cy="3652463"/>
          </a:xfrm>
        </p:spPr>
        <p:txBody>
          <a:bodyPr/>
          <a:lstStyle/>
          <a:p>
            <a:pPr lvl="1" indent="0">
              <a:buNone/>
            </a:pPr>
            <a:br>
              <a:rPr lang="da-DK" dirty="0"/>
            </a:br>
            <a:endParaRPr lang="da-DK" dirty="0"/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712B7D28-9C12-4B7F-AA07-40375B812D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369464"/>
              </p:ext>
            </p:extLst>
          </p:nvPr>
        </p:nvGraphicFramePr>
        <p:xfrm>
          <a:off x="1535906" y="2590662"/>
          <a:ext cx="6096000" cy="3573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9142964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77417348"/>
                    </a:ext>
                  </a:extLst>
                </a:gridCol>
              </a:tblGrid>
              <a:tr h="397019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Uge 36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580227"/>
                  </a:ext>
                </a:extLst>
              </a:tr>
              <a:tr h="397019">
                <a:tc>
                  <a:txBody>
                    <a:bodyPr/>
                    <a:lstStyle/>
                    <a:p>
                      <a:r>
                        <a:rPr lang="da-DK" dirty="0"/>
                        <a:t>Flextur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77 %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690313"/>
                  </a:ext>
                </a:extLst>
              </a:tr>
              <a:tr h="397019">
                <a:tc>
                  <a:txBody>
                    <a:bodyPr/>
                    <a:lstStyle/>
                    <a:p>
                      <a:r>
                        <a:rPr lang="da-DK" dirty="0"/>
                        <a:t>Flexbus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105 %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999813"/>
                  </a:ext>
                </a:extLst>
              </a:tr>
              <a:tr h="397019">
                <a:tc>
                  <a:txBody>
                    <a:bodyPr/>
                    <a:lstStyle/>
                    <a:p>
                      <a:r>
                        <a:rPr lang="da-DK" dirty="0"/>
                        <a:t>Plustur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71 %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643095"/>
                  </a:ext>
                </a:extLst>
              </a:tr>
              <a:tr h="39701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Handicapkørsel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79 %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126074"/>
                  </a:ext>
                </a:extLst>
              </a:tr>
              <a:tr h="397019">
                <a:tc>
                  <a:txBody>
                    <a:bodyPr/>
                    <a:lstStyle/>
                    <a:p>
                      <a:r>
                        <a:rPr lang="da-DK" dirty="0"/>
                        <a:t>Patientbefordring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99 %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397139"/>
                  </a:ext>
                </a:extLst>
              </a:tr>
              <a:tr h="397019">
                <a:tc>
                  <a:txBody>
                    <a:bodyPr/>
                    <a:lstStyle/>
                    <a:p>
                      <a:r>
                        <a:rPr lang="da-DK" dirty="0"/>
                        <a:t>Institutionskørsel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91 %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114923"/>
                  </a:ext>
                </a:extLst>
              </a:tr>
              <a:tr h="397019">
                <a:tc>
                  <a:txBody>
                    <a:bodyPr/>
                    <a:lstStyle/>
                    <a:p>
                      <a:r>
                        <a:rPr lang="da-DK" dirty="0"/>
                        <a:t>Kommunal visiteret kørsel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64 %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393666"/>
                  </a:ext>
                </a:extLst>
              </a:tr>
              <a:tr h="397019">
                <a:tc>
                  <a:txBody>
                    <a:bodyPr/>
                    <a:lstStyle/>
                    <a:p>
                      <a:r>
                        <a:rPr lang="da-DK" dirty="0"/>
                        <a:t>Total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87 %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725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145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accent4"/>
                </a:solidFill>
              </a:rPr>
              <a:t>Nyt udbud</a:t>
            </a:r>
            <a:endParaRPr lang="da-DK" dirty="0"/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850384" y="3416300"/>
            <a:ext cx="2836416" cy="2870199"/>
          </a:xfrm>
        </p:spPr>
        <p:txBody>
          <a:bodyPr/>
          <a:lstStyle/>
          <a:p>
            <a:r>
              <a:rPr lang="da-DK" sz="1800" dirty="0"/>
              <a:t>      Faglig Forum</a:t>
            </a:r>
            <a:br>
              <a:rPr lang="da-DK" sz="1800" dirty="0"/>
            </a:br>
            <a:r>
              <a:rPr lang="da-DK" sz="1800" dirty="0"/>
              <a:t>28. september 2020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73F0CB-8F43-D247-9DC0-BCEC84DFF1A0}" type="datetime1">
              <a:rPr lang="da-DK" smtClean="0"/>
              <a:pPr/>
              <a:t>24-09-2020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03564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75ADB-9E16-48DB-8D4D-58F3C23A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Nyt udbud</a:t>
            </a:r>
            <a:br>
              <a:rPr lang="nb-NO" dirty="0"/>
            </a:b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2979959-38B5-4C28-8D56-263A3602CF3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9857C71-342C-4FB7-8D71-9AEFE3E23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Titel på præsentation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3BEC1DF-250A-429E-9B4F-4B9F1CCAC6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7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B3F01AD6-8EA3-4689-8E5C-87215DDDD12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307323"/>
            <a:ext cx="8024813" cy="4005926"/>
          </a:xfrm>
        </p:spPr>
        <p:txBody>
          <a:bodyPr/>
          <a:lstStyle/>
          <a:p>
            <a:pPr marL="0" indent="0"/>
            <a:r>
              <a:rPr lang="da-DK" dirty="0"/>
              <a:t>I forhold til nuværende udbud er der kun sket får ændringer – en at de største ændringer er, at der er kommet flere vogntyper til: </a:t>
            </a:r>
          </a:p>
          <a:p>
            <a:pPr marL="0" indent="0"/>
            <a:endParaRPr lang="da-DK" sz="900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da-DK" dirty="0"/>
              <a:t>Liftvogne med dobbelt bagsæde til stærkt overvægtige </a:t>
            </a:r>
            <a:br>
              <a:rPr lang="da-DK" dirty="0"/>
            </a:br>
            <a:r>
              <a:rPr lang="da-DK" sz="900" dirty="0">
                <a:solidFill>
                  <a:schemeClr val="bg1"/>
                </a:solidFill>
              </a:rPr>
              <a:t>h</a:t>
            </a:r>
            <a:endParaRPr lang="da-DK" sz="28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da-DK" dirty="0"/>
              <a:t>Liftvogn med en særlige transportstol (tripstol) der er godkendt til fastspænding – til transport af patienter der ikke kan flytte sig fra en alm. transportstol til sæde i vognen</a:t>
            </a:r>
            <a:br>
              <a:rPr lang="da-DK" dirty="0"/>
            </a:br>
            <a:r>
              <a:rPr lang="da-DK" sz="900" dirty="0">
                <a:solidFill>
                  <a:schemeClr val="bg1"/>
                </a:solidFill>
              </a:rPr>
              <a:t>h</a:t>
            </a:r>
            <a:endParaRPr lang="da-DK" sz="24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da-DK" dirty="0"/>
              <a:t>Liftvogn der med 14 dages varsel kan ombygges til at køre med smittede patienter – chaufførerne får særlig uddannelse/kursus af præhospitalet </a:t>
            </a:r>
            <a:br>
              <a:rPr lang="da-DK" dirty="0"/>
            </a:br>
            <a:r>
              <a:rPr lang="da-DK" sz="900" dirty="0">
                <a:solidFill>
                  <a:schemeClr val="bg1"/>
                </a:solidFill>
              </a:rPr>
              <a:t>h</a:t>
            </a:r>
            <a:endParaRPr lang="da-DK" sz="1000" dirty="0">
              <a:solidFill>
                <a:schemeClr val="bg1"/>
              </a:solidFill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da-DK" dirty="0"/>
              <a:t>Sydtrafik og FynBus udbyder lave vogne, der kan medtage en kørestol – grundet udbud og driftssamarbejder kan de vogne også opleves i Midttrafiks område </a:t>
            </a:r>
            <a:br>
              <a:rPr lang="da-DK" dirty="0"/>
            </a:b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7392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accent4"/>
                </a:solidFill>
              </a:rPr>
              <a:t>Forsøg med </a:t>
            </a:r>
            <a:br>
              <a:rPr lang="da-DK" dirty="0">
                <a:solidFill>
                  <a:schemeClr val="accent4"/>
                </a:solidFill>
              </a:rPr>
            </a:br>
            <a:r>
              <a:rPr lang="da-DK" dirty="0">
                <a:solidFill>
                  <a:schemeClr val="accent4"/>
                </a:solidFill>
              </a:rPr>
              <a:t>emissionsfrie vogne</a:t>
            </a:r>
            <a:endParaRPr lang="da-DK" dirty="0"/>
          </a:p>
        </p:txBody>
      </p:sp>
      <p:sp>
        <p:nvSpPr>
          <p:cNvPr id="21" name="Pladsholder til tekst 20"/>
          <p:cNvSpPr>
            <a:spLocks noGrp="1"/>
          </p:cNvSpPr>
          <p:nvPr>
            <p:ph type="body" sz="quarter" idx="14"/>
          </p:nvPr>
        </p:nvSpPr>
        <p:spPr>
          <a:xfrm>
            <a:off x="5850384" y="3416300"/>
            <a:ext cx="2836416" cy="2870199"/>
          </a:xfrm>
        </p:spPr>
        <p:txBody>
          <a:bodyPr/>
          <a:lstStyle/>
          <a:p>
            <a:r>
              <a:rPr lang="da-DK" sz="1800" dirty="0"/>
              <a:t>      Faglig Forum</a:t>
            </a:r>
            <a:br>
              <a:rPr lang="da-DK" sz="1800" dirty="0"/>
            </a:br>
            <a:r>
              <a:rPr lang="da-DK" sz="1800" dirty="0"/>
              <a:t>28. september 2020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373F0CB-8F43-D247-9DC0-BCEC84DFF1A0}" type="datetime1">
              <a:rPr lang="da-DK" smtClean="0"/>
              <a:pPr/>
              <a:t>24-09-2020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36326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75ADB-9E16-48DB-8D4D-58F3C23A3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Forsøg med emissionsfrie vogne</a:t>
            </a:r>
            <a:br>
              <a:rPr lang="nb-NO" dirty="0"/>
            </a:br>
            <a:endParaRPr lang="da-DK" dirty="0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2979959-38B5-4C28-8D56-263A3602CF3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4C9DC62-6EDB-4C41-B125-EA2484FA0FA8}" type="datetime1">
              <a:rPr lang="da-DK" smtClean="0"/>
              <a:pPr/>
              <a:t>24-09-2020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9857C71-342C-4FB7-8D71-9AEFE3E23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a-DK"/>
              <a:t>Titel på præsentation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3BEC1DF-250A-429E-9B4F-4B9F1CCAC6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0CE7F35-4014-474E-AE9C-B50E9883F264}" type="slidenum">
              <a:rPr lang="da-DK" smtClean="0"/>
              <a:pPr/>
              <a:t>9</a:t>
            </a:fld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B3F01AD6-8EA3-4689-8E5C-87215DDDD12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71500" y="2569227"/>
            <a:ext cx="8024813" cy="3652463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da-DK" dirty="0"/>
              <a:t>Samarbejde mellem Aarhus Kommune, Præhospitalet og Midttrafik</a:t>
            </a:r>
            <a:br>
              <a:rPr lang="da-DK" dirty="0"/>
            </a:br>
            <a:endParaRPr lang="da-DK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/>
              <a:t>Forsøg med fem nul-emissionsfrie personvogne i kommende       </a:t>
            </a:r>
            <a:br>
              <a:rPr lang="da-DK" dirty="0"/>
            </a:br>
            <a:r>
              <a:rPr lang="da-DK" dirty="0"/>
              <a:t>    garantivognsudbud</a:t>
            </a:r>
            <a:br>
              <a:rPr lang="da-DK" dirty="0"/>
            </a:br>
            <a:endParaRPr lang="da-DK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/>
              <a:t>Forsøget løber fra d. 1. marts 2021 – 28. februar 2023</a:t>
            </a:r>
            <a:br>
              <a:rPr lang="da-DK" dirty="0"/>
            </a:br>
            <a:endParaRPr lang="da-DK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/>
              <a:t>Vognene er afgrænset til at køre i Aarhus Kommune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da-DK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da-DK" dirty="0"/>
              <a:t>Vognene skal kunne køre med tre personer og et hjælpemiddel</a:t>
            </a:r>
          </a:p>
        </p:txBody>
      </p:sp>
    </p:spTree>
    <p:extLst>
      <p:ext uri="{BB962C8B-B14F-4D97-AF65-F5344CB8AC3E}">
        <p14:creationId xmlns:p14="http://schemas.microsoft.com/office/powerpoint/2010/main" val="3750760708"/>
      </p:ext>
    </p:extLst>
  </p:cSld>
  <p:clrMapOvr>
    <a:masterClrMapping/>
  </p:clrMapOvr>
</p:sld>
</file>

<file path=ppt/theme/theme1.xml><?xml version="1.0" encoding="utf-8"?>
<a:theme xmlns:a="http://schemas.openxmlformats.org/drawingml/2006/main" name="1_Kontortema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1259</TotalTime>
  <Words>558</Words>
  <Application>Microsoft Office PowerPoint</Application>
  <PresentationFormat>Skærmshow (4:3)</PresentationFormat>
  <Paragraphs>118</Paragraphs>
  <Slides>17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17</vt:i4>
      </vt:variant>
    </vt:vector>
  </HeadingPairs>
  <TitlesOfParts>
    <vt:vector size="22" baseType="lpstr">
      <vt:lpstr>Arial</vt:lpstr>
      <vt:lpstr>Calibri</vt:lpstr>
      <vt:lpstr>Georgia</vt:lpstr>
      <vt:lpstr>Lucida Grande</vt:lpstr>
      <vt:lpstr>1_Kontortema</vt:lpstr>
      <vt:lpstr>MIDTTRAFIK Flextrafik</vt:lpstr>
      <vt:lpstr>Dagsorden</vt:lpstr>
      <vt:lpstr>Covid-19: Udvikling i turantal</vt:lpstr>
      <vt:lpstr>Covid-19: Udvikling i turantal </vt:lpstr>
      <vt:lpstr>Covid-19: Udvikling i turantal</vt:lpstr>
      <vt:lpstr>Nyt udbud</vt:lpstr>
      <vt:lpstr>Nyt udbud </vt:lpstr>
      <vt:lpstr>Forsøg med  emissionsfrie vogne</vt:lpstr>
      <vt:lpstr>Forsøg med emissionsfrie vogne </vt:lpstr>
      <vt:lpstr>Plustur</vt:lpstr>
      <vt:lpstr>plustur</vt:lpstr>
      <vt:lpstr>plustur</vt:lpstr>
      <vt:lpstr>Hvad er der i pipeline?</vt:lpstr>
      <vt:lpstr>Hvad er der i pipeline? </vt:lpstr>
      <vt:lpstr>Status på forenkling af Flextrafiks åbne produkter</vt:lpstr>
      <vt:lpstr>Status på arbejde med forenkling af Flextrafiks åbne produkter </vt:lpstr>
      <vt:lpstr>PowerPoint-præsentation</vt:lpstr>
    </vt:vector>
  </TitlesOfParts>
  <Company>Mazarin 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OVERSKRIFT OM EMNE. MÅ MAX. FYLDE TO LINIER</dc:title>
  <dc:creator>John Frandsen</dc:creator>
  <cp:lastModifiedBy>Per Elbæk</cp:lastModifiedBy>
  <cp:revision>179</cp:revision>
  <dcterms:created xsi:type="dcterms:W3CDTF">2012-01-11T14:42:46Z</dcterms:created>
  <dcterms:modified xsi:type="dcterms:W3CDTF">2020-09-24T06:49:28Z</dcterms:modified>
</cp:coreProperties>
</file>