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257" r:id="rId2"/>
    <p:sldId id="281" r:id="rId3"/>
    <p:sldId id="282" r:id="rId4"/>
    <p:sldId id="283" r:id="rId5"/>
    <p:sldId id="284" r:id="rId6"/>
    <p:sldId id="285" r:id="rId7"/>
    <p:sldId id="286" r:id="rId8"/>
  </p:sldIdLst>
  <p:sldSz cx="9144000" cy="6858000" type="screen4x3"/>
  <p:notesSz cx="6797675" cy="9926638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000"/>
    <a:srgbClr val="605F63"/>
    <a:srgbClr val="D3D3D2"/>
    <a:srgbClr val="85C7FF"/>
    <a:srgbClr val="B70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9" autoAdjust="0"/>
    <p:restoredTop sz="94613" autoAdjust="0"/>
  </p:normalViewPr>
  <p:slideViewPr>
    <p:cSldViewPr snapToGrid="0" snapToObjects="1" showGuides="1">
      <p:cViewPr varScale="1">
        <p:scale>
          <a:sx n="108" d="100"/>
          <a:sy n="108" d="100"/>
        </p:scale>
        <p:origin x="1068" y="96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B3A6C-A34F-764C-99EC-1CC15FAE31E0}" type="datetimeFigureOut">
              <a:rPr lang="da-DK" smtClean="0"/>
              <a:pPr/>
              <a:t>28-11-2019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6649D-8738-0248-AB90-718006896CA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1821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E4B8A-E423-9143-88CD-964860222375}" type="datetimeFigureOut">
              <a:rPr lang="da-DK" smtClean="0"/>
              <a:pPr/>
              <a:t>28-11-2019</a:t>
            </a:fld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B81FB-E993-0545-B958-FDA8CBDED0F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490497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2150824E-01F0-42D0-9432-F665811843B2}" type="datetime1">
              <a:rPr lang="da-DK" smtClean="0"/>
              <a:t>28-11-2019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44285770-CEA3-4118-848C-2EF6BEE0A97E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>
              <a:solidFill>
                <a:schemeClr val="accent4"/>
              </a:solidFill>
            </a:endParaRPr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433BE541-4D5E-4E86-A1AC-254F784D3D03}" type="datetime1">
              <a:rPr lang="da-DK" smtClean="0"/>
              <a:t>28-11-2019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fld id="{29179325-93B5-48EB-AB86-B6F90A96CF98}" type="datetime1">
              <a:rPr lang="da-DK" smtClean="0"/>
              <a:t>28-11-2019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/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fld id="{940A1437-AEDC-4005-B765-5F4D64900887}" type="datetime1">
              <a:rPr lang="da-DK" smtClean="0"/>
              <a:t>28-11-2019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cxnSp>
        <p:nvCxnSpPr>
          <p:cNvPr id="18" name="Lige forbindelse 17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B3F69F91-2D2F-4965-BCC1-5E371F4F9CED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2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8024813" cy="3130914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+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86746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8292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82900036-B9F4-4BE4-AA80-5B60D688A2F5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445033" y="2569228"/>
            <a:ext cx="3151280" cy="3130914"/>
          </a:xfrm>
          <a:prstGeom prst="rect">
            <a:avLst/>
          </a:prstGeom>
        </p:spPr>
        <p:txBody>
          <a:bodyPr vert="horz"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4503913" cy="3131520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  <p:cxnSp>
        <p:nvCxnSpPr>
          <p:cNvPr id="15" name="Lige forbindelse 14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F42B682C-DD7B-40B5-92F5-4713633FFB59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71500" y="2569228"/>
            <a:ext cx="8024813" cy="3131520"/>
          </a:xfrm>
          <a:prstGeom prst="rect">
            <a:avLst/>
          </a:prstGeom>
        </p:spPr>
        <p:txBody>
          <a:bodyPr vert="horz"/>
          <a:lstStyle/>
          <a:p>
            <a:endParaRPr lang="da-DK" dirty="0"/>
          </a:p>
        </p:txBody>
      </p:sp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B36F1EEB-6CA9-478F-81BA-FAC1C66125F2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EB789FCB-87F6-4A56-92D7-AD37400DA415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1300618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7" r:id="rId2"/>
    <p:sldLayoutId id="2147483662" r:id="rId3"/>
    <p:sldLayoutId id="2147483656" r:id="rId4"/>
    <p:sldLayoutId id="2147483655" r:id="rId5"/>
    <p:sldLayoutId id="2147483659" r:id="rId6"/>
    <p:sldLayoutId id="2147483660" r:id="rId7"/>
    <p:sldLayoutId id="2147483665" r:id="rId8"/>
    <p:sldLayoutId id="2147483663" r:id="rId9"/>
    <p:sldLayoutId id="2147483664" r:id="rId10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Faglig forum</a:t>
            </a:r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5646057" y="3541486"/>
            <a:ext cx="3040743" cy="2745013"/>
          </a:xfrm>
        </p:spPr>
        <p:txBody>
          <a:bodyPr/>
          <a:lstStyle/>
          <a:p>
            <a:r>
              <a:rPr lang="da-DK" dirty="0"/>
              <a:t>       18. november 2019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05614E6-A9D7-4961-9238-3EBC5FCF0C7B}" type="datetime1">
              <a:rPr lang="da-DK" smtClean="0"/>
              <a:t>28-11-2019</a:t>
            </a:fld>
            <a:endParaRPr lang="da-D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DE6-B04B-41F5-BB03-9D37B235F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Møde med transportminister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E5D662E-F8B8-4DE2-9B23-348F4F735FF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B32FA48-DFB0-4C58-81B2-6412FF1F7768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BA4C7CA-0D0E-42E6-97C9-F374CA734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827B018-8B1F-48C9-B039-46E481A688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2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B3C1F55D-4DC1-441B-8E48-28FED659B27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370338"/>
            <a:ext cx="7959941" cy="3666477"/>
          </a:xfrm>
        </p:spPr>
        <p:txBody>
          <a:bodyPr/>
          <a:lstStyle/>
          <a:p>
            <a:pPr marL="0" indent="0"/>
            <a:r>
              <a:rPr lang="da-DK" sz="1600" dirty="0"/>
              <a:t>Venlig, imødekommende.</a:t>
            </a:r>
          </a:p>
          <a:p>
            <a:pPr marL="0" indent="0"/>
            <a:endParaRPr lang="da-DK" sz="1600" dirty="0"/>
          </a:p>
          <a:p>
            <a:pPr marL="0" indent="0"/>
            <a:r>
              <a:rPr lang="da-DK" sz="1600" u="sng" dirty="0"/>
              <a:t>Grøn omstilling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Lav elafgift frem til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Opmærksom på lange kontrakter i bustrafikken – evt. økonomisk håndsrækning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Fokus på output fremfor bestemt teknologi</a:t>
            </a:r>
          </a:p>
          <a:p>
            <a:pPr marL="0" indent="0"/>
            <a:r>
              <a:rPr lang="da-DK" sz="1600" u="sng" dirty="0"/>
              <a:t>Sammenlægning af Rejsekort/Rejseplanen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Opmærksom på økonomisk og teknologisk risiko</a:t>
            </a:r>
          </a:p>
          <a:p>
            <a:pPr marL="0" indent="0"/>
            <a:r>
              <a:rPr lang="da-DK" sz="1600" u="sng" dirty="0"/>
              <a:t>Rammebetingelser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Længere busser end 18 meter legaliseres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Momsrefusion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Puljer til </a:t>
            </a:r>
            <a:r>
              <a:rPr lang="da-DK" sz="1600" u="sng" dirty="0"/>
              <a:t>busfremkommelighed og landdistrikter </a:t>
            </a:r>
            <a:r>
              <a:rPr lang="da-DK" sz="1600" dirty="0"/>
              <a:t>(vi skal være aktive)</a:t>
            </a:r>
          </a:p>
        </p:txBody>
      </p:sp>
    </p:spTree>
    <p:extLst>
      <p:ext uri="{BB962C8B-B14F-4D97-AF65-F5344CB8AC3E}">
        <p14:creationId xmlns:p14="http://schemas.microsoft.com/office/powerpoint/2010/main" val="193730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7234F6-053F-4565-A51E-56880DDE0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Vigende indtægter i bustrafikken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E900A92-414E-4B64-8043-D75F1203478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042B484-7950-4A87-8F06-E658AD23E380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FE85C50-8E7E-4951-98CD-86E03CE57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21580C7-1A00-4097-B65D-54F76182B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3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3E528F6C-6DFA-40B4-8C95-FB5D38F3D6E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Forventet fald i indtægter på 25 mio. kr. ud af 711 mio. kr. i 2019 – 3%</a:t>
            </a:r>
          </a:p>
          <a:p>
            <a:pPr marL="0" indent="0"/>
            <a:endParaRPr lang="da-DK" dirty="0"/>
          </a:p>
          <a:p>
            <a:pPr>
              <a:buFont typeface="+mj-lt"/>
              <a:buAutoNum type="alphaLcParenR"/>
            </a:pPr>
            <a:r>
              <a:rPr lang="da-DK" dirty="0"/>
              <a:t>Fald i salg af </a:t>
            </a:r>
            <a:r>
              <a:rPr lang="da-DK" dirty="0" err="1"/>
              <a:t>ungdomskort</a:t>
            </a:r>
            <a:r>
              <a:rPr lang="da-DK" dirty="0"/>
              <a:t> på 17 mio. kr. – heraf dog 9 mio. kr. til Arriva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/>
              <a:t>Landsdækkende tendens, skyldes billige biler (curling forældre), regionale besparelser på uddannelsesruter</a:t>
            </a:r>
          </a:p>
          <a:p>
            <a:pPr marL="197100" lvl="2" indent="0">
              <a:buNone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Initiativer der kan modvirke: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/>
              <a:t>Ungdomskort på app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/>
              <a:t>Pres på Trafikstyrelsen, der har sparet 270 mio. kr. og Folketinget ved evt. takstinitiativer</a:t>
            </a:r>
          </a:p>
          <a:p>
            <a:pPr marL="0" indent="0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406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90523A-7BEA-4EA3-AA7C-19FCCA216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Vigende indtægter i bustrafikken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851F522-A559-4290-AD15-AD4A3031EC6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71C254-C3EF-4A42-B425-D38C71D5C05F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DBEFC20-477E-40A0-BB00-6C572B972E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073F7FE-53B4-4E94-83A1-4CA61A71A8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1AEA36CE-7A4F-4752-AE09-9DA9C6FCF18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b)	</a:t>
            </a:r>
            <a:r>
              <a:rPr lang="da-DK" u="sng" dirty="0"/>
              <a:t>Fald i indtægter på </a:t>
            </a:r>
            <a:r>
              <a:rPr lang="da-DK" u="sng" dirty="0" err="1"/>
              <a:t>skolekort</a:t>
            </a:r>
            <a:r>
              <a:rPr lang="da-DK" u="sng" dirty="0"/>
              <a:t> </a:t>
            </a:r>
            <a:r>
              <a:rPr lang="da-DK" dirty="0"/>
              <a:t>på 6 mio. kr. ud af 26,5 mio. kr.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Hent dem i skoleforvaltningerne, men det kan Regionen ikke</a:t>
            </a:r>
          </a:p>
          <a:p>
            <a:endParaRPr lang="da-DK" dirty="0"/>
          </a:p>
          <a:p>
            <a:pPr>
              <a:buAutoNum type="alphaLcParenR" startAt="3"/>
            </a:pPr>
            <a:r>
              <a:rPr lang="da-DK" u="sng" dirty="0"/>
              <a:t>Fald i indtægter på omstigere fra tog </a:t>
            </a:r>
            <a:r>
              <a:rPr lang="da-DK" dirty="0"/>
              <a:t>på 6 mio. kr. ud af et budget på 28 mio. kr.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/>
              <a:t>DSB’s orange billetter og Arrivas One Day billetter</a:t>
            </a:r>
          </a:p>
          <a:p>
            <a:pPr marL="0" indent="0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69356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F7A6D3-CDD7-4136-BE8C-33B98E6CE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Vigende indtægter i bustrafikken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104E600-E681-4FC8-B26A-19A8C93B110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6392315-9859-42B0-BEFA-F198D4BE88B0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40EDB5E-3497-4BC6-BBA9-66A79942E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B3F46AB-0D5E-4914-8A07-A6E8E4BF51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5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4388E88D-C787-4993-8274-7823E89CB7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Indtægtsfaldet fordeles ud fra model om, at alle bestillere tilføres budgetterede indtægter bortset fra Aarhus Kommune og Regionen</a:t>
            </a:r>
          </a:p>
          <a:p>
            <a:endParaRPr lang="da-DK" dirty="0"/>
          </a:p>
          <a:p>
            <a:r>
              <a:rPr lang="da-DK" dirty="0"/>
              <a:t>	17 kommuner:    		  4,2 mio. kr.</a:t>
            </a:r>
          </a:p>
          <a:p>
            <a:r>
              <a:rPr lang="da-DK" dirty="0"/>
              <a:t>	Region:               		  6,8 mio. kr.</a:t>
            </a:r>
          </a:p>
          <a:p>
            <a:r>
              <a:rPr lang="da-DK" dirty="0"/>
              <a:t>	Aarhus Kommune: 	14,3 mio. kr.</a:t>
            </a:r>
          </a:p>
          <a:p>
            <a:endParaRPr lang="da-DK" dirty="0"/>
          </a:p>
          <a:p>
            <a:r>
              <a:rPr lang="da-DK" dirty="0"/>
              <a:t>	I 2018 fik Region 10,4 mio. kr. i merindtægter, og Aarhus Kommune 21,2 mio. kr.</a:t>
            </a:r>
          </a:p>
          <a:p>
            <a:r>
              <a:rPr lang="da-DK" dirty="0"/>
              <a:t>	Regnskab 2019 reguleres om 2 år.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88615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6AB7EC-9E83-4742-AD54-8DC127843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Knudepunkter i Midttrafik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D0C1686-F748-4991-B17D-6994416732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9A1CE37-3374-4E4F-A0F4-09B33088A547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0BFD811-92AB-43D4-A14A-2CF8380920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50F7801-21EF-4C0E-A7AC-4725DC4E8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6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141A0A88-C3C4-426E-A031-A635520176A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379133"/>
            <a:ext cx="8024813" cy="392006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u="sng" dirty="0"/>
              <a:t>Et centralt indsatsområde </a:t>
            </a:r>
            <a:r>
              <a:rPr lang="da-DK" dirty="0"/>
              <a:t>i </a:t>
            </a:r>
            <a:r>
              <a:rPr lang="da-DK" dirty="0" err="1"/>
              <a:t>Midttrafiks</a:t>
            </a:r>
            <a:r>
              <a:rPr lang="da-DK" dirty="0"/>
              <a:t> trafikplan og bestyrelsens kommende strategiplan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Bestyrelsen har været på studietur i Groningen, hvor der er </a:t>
            </a:r>
            <a:r>
              <a:rPr lang="da-DK" u="sng" dirty="0"/>
              <a:t>50 HUBS</a:t>
            </a:r>
            <a:r>
              <a:rPr lang="da-DK" dirty="0"/>
              <a:t>, og som sammen med højfrekvent bustrafik (BRT) har skabt passagervækst</a:t>
            </a:r>
          </a:p>
          <a:p>
            <a:pPr marL="0" indent="0"/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En HUB, der kan variere meget i størrelse, rummer: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Parkeringspladser til biler + </a:t>
            </a:r>
            <a:r>
              <a:rPr lang="da-DK" dirty="0" err="1"/>
              <a:t>ladestandere</a:t>
            </a:r>
            <a:r>
              <a:rPr lang="da-DK" dirty="0"/>
              <a:t> (parker – og rejs)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/>
              <a:t>Overdækket cykelparkering (</a:t>
            </a:r>
            <a:r>
              <a:rPr lang="da-DK"/>
              <a:t>med cykelsti </a:t>
            </a:r>
            <a:r>
              <a:rPr lang="da-DK" dirty="0"/>
              <a:t>Til HUB)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Stand med gratis drikkevand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Café med information, salg og toilet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Wi-fi, udendørs fitness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Knudepunkt for bus og </a:t>
            </a:r>
            <a:r>
              <a:rPr lang="da-DK" dirty="0" err="1"/>
              <a:t>flex</a:t>
            </a:r>
            <a:r>
              <a:rPr lang="da-DK" dirty="0"/>
              <a:t>-taxa</a:t>
            </a:r>
          </a:p>
        </p:txBody>
      </p:sp>
    </p:spTree>
    <p:extLst>
      <p:ext uri="{BB962C8B-B14F-4D97-AF65-F5344CB8AC3E}">
        <p14:creationId xmlns:p14="http://schemas.microsoft.com/office/powerpoint/2010/main" val="2834740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B7F5B-C5EB-44A8-AA3A-E19C24618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Knudepunkter i </a:t>
            </a:r>
            <a:r>
              <a:rPr lang="da-DK" u="sng" dirty="0" err="1"/>
              <a:t>midttrafik</a:t>
            </a:r>
            <a:endParaRPr lang="da-DK" u="sng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4A9185F-87A5-48E2-8402-34BFD6391AF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E7CF647-8D73-4D1A-95DE-27EA25A5B6FD}" type="datetime1">
              <a:rPr lang="da-DK" smtClean="0"/>
              <a:t>28-11-2019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5E1E2FF-2C71-4743-ADAD-7E72C1F70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 dirty="0"/>
              <a:t>Faglig Forum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7838093-15D8-4F00-81E7-49D9D6EEAB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7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42B3F4C9-DFCB-41CC-9D49-B7EF9BEBB6C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a-DK" dirty="0"/>
              <a:t>Stor interesse i bestyrelsen, f.eks. Silkeborg</a:t>
            </a:r>
          </a:p>
          <a:p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Regionen vil medvirke økonomisk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Staten kan bidrage med puljer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Kommunerne?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Midttrafik vil være rådgiver og projektleder</a:t>
            </a:r>
          </a:p>
        </p:txBody>
      </p:sp>
    </p:spTree>
    <p:extLst>
      <p:ext uri="{BB962C8B-B14F-4D97-AF65-F5344CB8AC3E}">
        <p14:creationId xmlns:p14="http://schemas.microsoft.com/office/powerpoint/2010/main" val="2161916743"/>
      </p:ext>
    </p:extLst>
  </p:cSld>
  <p:clrMapOvr>
    <a:masterClrMapping/>
  </p:clrMapOvr>
</p:sld>
</file>

<file path=ppt/theme/theme1.xml><?xml version="1.0" encoding="utf-8"?>
<a:theme xmlns:a="http://schemas.openxmlformats.org/drawingml/2006/main" name="1_Kontortema">
  <a:themeElements>
    <a:clrScheme name="Gråtone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1868</TotalTime>
  <Words>329</Words>
  <Application>Microsoft Office PowerPoint</Application>
  <PresentationFormat>Skærmshow (4:3)</PresentationFormat>
  <Paragraphs>77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Lucida Grande</vt:lpstr>
      <vt:lpstr>1_Kontortema</vt:lpstr>
      <vt:lpstr>Faglig forum</vt:lpstr>
      <vt:lpstr>Møde med transportminister</vt:lpstr>
      <vt:lpstr>Vigende indtægter i bustrafikken</vt:lpstr>
      <vt:lpstr>Vigende indtægter i bustrafikken</vt:lpstr>
      <vt:lpstr>Vigende indtægter i bustrafikken</vt:lpstr>
      <vt:lpstr>Knudepunkter i Midttrafik</vt:lpstr>
      <vt:lpstr>Knudepunkter i midttrafik</vt:lpstr>
    </vt:vector>
  </TitlesOfParts>
  <Company>Mazarin 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OVERSKRIFT OM EMNE. MÅ MAX. FYLDE TO LINIER</dc:title>
  <dc:creator>John Frandsen</dc:creator>
  <cp:lastModifiedBy>Per Elbæk</cp:lastModifiedBy>
  <cp:revision>217</cp:revision>
  <cp:lastPrinted>2019-10-31T10:42:48Z</cp:lastPrinted>
  <dcterms:created xsi:type="dcterms:W3CDTF">2012-01-11T14:42:46Z</dcterms:created>
  <dcterms:modified xsi:type="dcterms:W3CDTF">2019-11-28T07:24:12Z</dcterms:modified>
</cp:coreProperties>
</file>