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294" r:id="rId2"/>
    <p:sldId id="323" r:id="rId3"/>
    <p:sldId id="298" r:id="rId4"/>
    <p:sldId id="330" r:id="rId5"/>
    <p:sldId id="331" r:id="rId6"/>
    <p:sldId id="333" r:id="rId7"/>
    <p:sldId id="332" r:id="rId8"/>
    <p:sldId id="334" r:id="rId9"/>
    <p:sldId id="335" r:id="rId10"/>
    <p:sldId id="336" r:id="rId11"/>
  </p:sldIdLst>
  <p:sldSz cx="9144000" cy="6858000" type="screen4x3"/>
  <p:notesSz cx="6797675" cy="99266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605F63"/>
    <a:srgbClr val="D3D3D2"/>
    <a:srgbClr val="85C7FF"/>
    <a:srgbClr val="B7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13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1068" y="9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28-11-2019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8218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28-11-2019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90497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2150824E-01F0-42D0-9432-F665811843B2}" type="datetime1">
              <a:rPr lang="da-DK" smtClean="0"/>
              <a:t>28-11-2019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44285770-CEA3-4118-848C-2EF6BEE0A97E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chemeClr val="accent4"/>
              </a:solidFill>
            </a:endParaRPr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433BE541-4D5E-4E86-A1AC-254F784D3D03}" type="datetime1">
              <a:rPr lang="da-DK" smtClean="0"/>
              <a:t>28-11-2019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29179325-93B5-48EB-AB86-B6F90A96CF98}" type="datetime1">
              <a:rPr lang="da-DK" smtClean="0"/>
              <a:t>28-11-2019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940A1437-AEDC-4005-B765-5F4D64900887}" type="datetime1">
              <a:rPr lang="da-DK" smtClean="0"/>
              <a:t>28-11-2019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cxnSp>
        <p:nvCxnSpPr>
          <p:cNvPr id="18" name="Lige forbindelse 17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B3F69F91-2D2F-4965-BCC1-5E371F4F9CED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2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8024813" cy="3130914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+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8674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8292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82900036-B9F4-4BE4-AA80-5B60D688A2F5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445033" y="2569228"/>
            <a:ext cx="3151280" cy="3130914"/>
          </a:xfrm>
          <a:prstGeom prst="rect">
            <a:avLst/>
          </a:prstGeom>
        </p:spPr>
        <p:txBody>
          <a:bodyPr vert="horz"/>
          <a:lstStyle/>
          <a:p>
            <a:endParaRPr lang="da-DK" dirty="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4503913" cy="31315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  <p:cxnSp>
        <p:nvCxnSpPr>
          <p:cNvPr id="15" name="Lige forbindelse 14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F42B682C-DD7B-40B5-92F5-4713633FFB59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71500" y="2569228"/>
            <a:ext cx="8024813" cy="3131520"/>
          </a:xfrm>
          <a:prstGeom prst="rect">
            <a:avLst/>
          </a:prstGeom>
        </p:spPr>
        <p:txBody>
          <a:bodyPr vert="horz"/>
          <a:lstStyle/>
          <a:p>
            <a:endParaRPr lang="da-DK" dirty="0"/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B36F1EEB-6CA9-478F-81BA-FAC1C66125F2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B789FCB-87F6-4A56-92D7-AD37400DA415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Faglig Forum</a:t>
            </a:r>
            <a:endParaRPr lang="da-DK" dirty="0"/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1300618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2" r:id="rId3"/>
    <p:sldLayoutId id="2147483656" r:id="rId4"/>
    <p:sldLayoutId id="2147483655" r:id="rId5"/>
    <p:sldLayoutId id="2147483659" r:id="rId6"/>
    <p:sldLayoutId id="2147483660" r:id="rId7"/>
    <p:sldLayoutId id="2147483665" r:id="rId8"/>
    <p:sldLayoutId id="2147483663" r:id="rId9"/>
    <p:sldLayoutId id="2147483664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Trafikplanen</a:t>
            </a:r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4"/>
          </p:nvPr>
        </p:nvSpPr>
        <p:spPr>
          <a:xfrm>
            <a:off x="5646057" y="3541486"/>
            <a:ext cx="3040743" cy="2745013"/>
          </a:xfrm>
        </p:spPr>
        <p:txBody>
          <a:bodyPr/>
          <a:lstStyle/>
          <a:p>
            <a:r>
              <a:rPr lang="da-DK" dirty="0"/>
              <a:t>       18. november 2019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05614E6-A9D7-4961-9238-3EBC5FCF0C7B}" type="datetime1">
              <a:rPr lang="da-DK" smtClean="0"/>
              <a:t>28-11-2019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886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BF4D05C-9591-439D-9B30-FBFC42009584}"/>
              </a:ext>
            </a:extLst>
          </p:cNvPr>
          <p:cNvSpPr/>
          <p:nvPr/>
        </p:nvSpPr>
        <p:spPr>
          <a:xfrm>
            <a:off x="421105" y="82948"/>
            <a:ext cx="8073190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Fremkommelighed for bustrafikken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EC4FF98-DD20-4BB6-B9F2-7418FDE2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4" y="672975"/>
            <a:ext cx="5835315" cy="5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Midttrafiks trafikplan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28-11-2019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0CE7F35-4014-474E-AE9C-B50E9883F264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DA46E4F-245C-4400-B65A-57937E2138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654" y="1702629"/>
            <a:ext cx="4439146" cy="3275760"/>
          </a:xfrm>
        </p:spPr>
        <p:txBody>
          <a:bodyPr/>
          <a:lstStyle/>
          <a:p>
            <a:pPr marL="0" indent="0"/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Midttrafiks trafikplan er en strategiplan for udviklingen af den kollektive trafik i den kommende planperiode på følgende områder: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Udvikling af Midttrafiks hovednet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Udviklingen af betjening i landdistrikter og tyndt befolkede 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Udvikling af bybusnettene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Forbedring af fremkommelighed for bustrafikken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/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Udviklingen af trafikken foreslås gennemført i områdetrafikplaner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ABF8D1E-C8A2-4BF0-8A53-A81DB22D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272" y="1702629"/>
            <a:ext cx="3166195" cy="44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4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B7F5B-C5EB-44A8-AA3A-E19C2461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u="sng" dirty="0"/>
              <a:t>Udrulning af trafikplanen, status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4A9185F-87A5-48E2-8402-34BFD6391A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7CF647-8D73-4D1A-95DE-27EA25A5B6FD}" type="datetime1">
              <a:rPr lang="da-DK" smtClean="0"/>
              <a:t>28-11-2019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5E1E2FF-2C71-4743-ADAD-7E72C1F70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 dirty="0"/>
              <a:t>Faglig Forum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838093-15D8-4F00-81E7-49D9D6EEA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2B3F4C9-DFCB-41CC-9D49-B7EF9BEBB6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Randers,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Djursland,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Favrskov, 2021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Horsens,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Silkeborg, 2021/2022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Kommunesamarbejdet Midt- og Vestjylland,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Aarhus, 2023</a:t>
            </a:r>
          </a:p>
        </p:txBody>
      </p:sp>
    </p:spTree>
    <p:extLst>
      <p:ext uri="{BB962C8B-B14F-4D97-AF65-F5344CB8AC3E}">
        <p14:creationId xmlns:p14="http://schemas.microsoft.com/office/powerpoint/2010/main" val="212986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914401" y="75811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A357971-AFD6-4F9D-AC07-672A6F2CE853}"/>
              </a:ext>
            </a:extLst>
          </p:cNvPr>
          <p:cNvSpPr/>
          <p:nvPr/>
        </p:nvSpPr>
        <p:spPr>
          <a:xfrm>
            <a:off x="386080" y="74544"/>
            <a:ext cx="3901440" cy="56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F6E060D-454D-47D2-A022-7C4C846371E1}"/>
              </a:ext>
            </a:extLst>
          </p:cNvPr>
          <p:cNvGrpSpPr/>
          <p:nvPr/>
        </p:nvGrpSpPr>
        <p:grpSpPr>
          <a:xfrm>
            <a:off x="228761" y="216761"/>
            <a:ext cx="8207688" cy="6565428"/>
            <a:chOff x="1895357" y="2223545"/>
            <a:chExt cx="8460017" cy="6990625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4583199-FCA4-49F8-B52D-F0E1F1AE2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511" y="2351408"/>
              <a:ext cx="8297863" cy="686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24533DA-6B57-4E8D-BF26-68C481F582EF}"/>
                </a:ext>
              </a:extLst>
            </p:cNvPr>
            <p:cNvSpPr/>
            <p:nvPr/>
          </p:nvSpPr>
          <p:spPr>
            <a:xfrm>
              <a:off x="1895357" y="2223545"/>
              <a:ext cx="6270576" cy="628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>
                  <a:solidFill>
                    <a:schemeClr val="bg2">
                      <a:lumMod val="50000"/>
                    </a:schemeClr>
                  </a:solidFill>
                </a:rPr>
                <a:t>Udbygning af hovednettet og knudepunkter</a:t>
              </a:r>
            </a:p>
          </p:txBody>
        </p:sp>
      </p:grpSp>
      <p:pic>
        <p:nvPicPr>
          <p:cNvPr id="4" name="Billede 3">
            <a:extLst>
              <a:ext uri="{FF2B5EF4-FFF2-40B4-BE49-F238E27FC236}">
                <a16:creationId xmlns:a16="http://schemas.microsoft.com/office/drawing/2014/main" id="{994CB662-4358-4D32-8B32-2C1EDC9E5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38" y="1177921"/>
            <a:ext cx="4565475" cy="3344667"/>
          </a:xfrm>
          <a:prstGeom prst="rect">
            <a:avLst/>
          </a:prstGeom>
          <a:ln w="508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154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914401" y="75811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A357971-AFD6-4F9D-AC07-672A6F2CE853}"/>
              </a:ext>
            </a:extLst>
          </p:cNvPr>
          <p:cNvSpPr/>
          <p:nvPr/>
        </p:nvSpPr>
        <p:spPr>
          <a:xfrm>
            <a:off x="386080" y="74544"/>
            <a:ext cx="3901440" cy="56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24533DA-6B57-4E8D-BF26-68C481F582EF}"/>
              </a:ext>
            </a:extLst>
          </p:cNvPr>
          <p:cNvSpPr/>
          <p:nvPr/>
        </p:nvSpPr>
        <p:spPr>
          <a:xfrm>
            <a:off x="914401" y="216761"/>
            <a:ext cx="5397909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Betjening af landdistrikter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EE5EA93-EEDC-4C1B-A25D-60A0F3C6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037184"/>
            <a:ext cx="6764594" cy="478363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266DE3A-2D89-4B4B-AA2F-FFC768D1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97" y="806788"/>
            <a:ext cx="3068705" cy="25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0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914401" y="75811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A357971-AFD6-4F9D-AC07-672A6F2CE853}"/>
              </a:ext>
            </a:extLst>
          </p:cNvPr>
          <p:cNvSpPr/>
          <p:nvPr/>
        </p:nvSpPr>
        <p:spPr>
          <a:xfrm>
            <a:off x="386080" y="74544"/>
            <a:ext cx="3901440" cy="56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24533DA-6B57-4E8D-BF26-68C481F582EF}"/>
              </a:ext>
            </a:extLst>
          </p:cNvPr>
          <p:cNvSpPr/>
          <p:nvPr/>
        </p:nvSpPr>
        <p:spPr>
          <a:xfrm>
            <a:off x="228761" y="216761"/>
            <a:ext cx="8148323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Betjening af landdistrikter analyse ud fra servicemål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6563ADE6-E394-45B0-8E03-9C8099B46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553700"/>
              </p:ext>
            </p:extLst>
          </p:nvPr>
        </p:nvGraphicFramePr>
        <p:xfrm>
          <a:off x="560439" y="1755255"/>
          <a:ext cx="7886084" cy="3078801"/>
        </p:xfrm>
        <a:graphic>
          <a:graphicData uri="http://schemas.openxmlformats.org/drawingml/2006/table">
            <a:tbl>
              <a:tblPr/>
              <a:tblGrid>
                <a:gridCol w="1642940">
                  <a:extLst>
                    <a:ext uri="{9D8B030D-6E8A-4147-A177-3AD203B41FA5}">
                      <a16:colId xmlns:a16="http://schemas.microsoft.com/office/drawing/2014/main" val="884965438"/>
                    </a:ext>
                  </a:extLst>
                </a:gridCol>
                <a:gridCol w="1312479">
                  <a:extLst>
                    <a:ext uri="{9D8B030D-6E8A-4147-A177-3AD203B41FA5}">
                      <a16:colId xmlns:a16="http://schemas.microsoft.com/office/drawing/2014/main" val="2563493970"/>
                    </a:ext>
                  </a:extLst>
                </a:gridCol>
                <a:gridCol w="289226">
                  <a:extLst>
                    <a:ext uri="{9D8B030D-6E8A-4147-A177-3AD203B41FA5}">
                      <a16:colId xmlns:a16="http://schemas.microsoft.com/office/drawing/2014/main" val="3945422932"/>
                    </a:ext>
                  </a:extLst>
                </a:gridCol>
                <a:gridCol w="1354329">
                  <a:extLst>
                    <a:ext uri="{9D8B030D-6E8A-4147-A177-3AD203B41FA5}">
                      <a16:colId xmlns:a16="http://schemas.microsoft.com/office/drawing/2014/main" val="2431011829"/>
                    </a:ext>
                  </a:extLst>
                </a:gridCol>
                <a:gridCol w="523632">
                  <a:extLst>
                    <a:ext uri="{9D8B030D-6E8A-4147-A177-3AD203B41FA5}">
                      <a16:colId xmlns:a16="http://schemas.microsoft.com/office/drawing/2014/main" val="3465931563"/>
                    </a:ext>
                  </a:extLst>
                </a:gridCol>
                <a:gridCol w="1119923">
                  <a:extLst>
                    <a:ext uri="{9D8B030D-6E8A-4147-A177-3AD203B41FA5}">
                      <a16:colId xmlns:a16="http://schemas.microsoft.com/office/drawing/2014/main" val="881365306"/>
                    </a:ext>
                  </a:extLst>
                </a:gridCol>
                <a:gridCol w="364748">
                  <a:extLst>
                    <a:ext uri="{9D8B030D-6E8A-4147-A177-3AD203B41FA5}">
                      <a16:colId xmlns:a16="http://schemas.microsoft.com/office/drawing/2014/main" val="2684286281"/>
                    </a:ext>
                  </a:extLst>
                </a:gridCol>
                <a:gridCol w="1278807">
                  <a:extLst>
                    <a:ext uri="{9D8B030D-6E8A-4147-A177-3AD203B41FA5}">
                      <a16:colId xmlns:a16="http://schemas.microsoft.com/office/drawing/2014/main" val="2264552981"/>
                    </a:ext>
                  </a:extLst>
                </a:gridCol>
              </a:tblGrid>
              <a:tr h="177025">
                <a:tc gridSpan="8"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288061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da-DK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da-DK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da-DK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398009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l" fontAlgn="ctr"/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Antal </a:t>
                      </a:r>
                      <a:r>
                        <a:rPr lang="da-DK" sz="1800" b="1" i="0" u="none" strike="noStrik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indb</a:t>
                      </a:r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6809" marR="6809" marT="68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Antal ture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635181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Hverdage</a:t>
                      </a:r>
                    </a:p>
                  </a:txBody>
                  <a:tcPr marL="6809" marR="6809" marT="68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da-DK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Hverdage efter kl. 18.00</a:t>
                      </a: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Hverdage efter kl. 18.00</a:t>
                      </a:r>
                      <a:endParaRPr lang="da-DK" sz="180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da-DK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Lørdage</a:t>
                      </a: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da-DK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Lørdage</a:t>
                      </a: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da-D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Søndage</a:t>
                      </a: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Søndage</a:t>
                      </a:r>
                    </a:p>
                  </a:txBody>
                  <a:tcPr marL="6809" marR="6809" marT="6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967030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2.000 +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bus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bus</a:t>
                      </a:r>
                      <a:endParaRPr lang="da-DK" sz="18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210391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1.000 - 1.999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bus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bus</a:t>
                      </a:r>
                      <a:endParaRPr lang="da-DK" sz="1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542664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500 - 999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bus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Flexbus</a:t>
                      </a:r>
                      <a:endParaRPr lang="da-DK" sz="18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787481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200 - 499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bus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Flexbus</a:t>
                      </a:r>
                      <a:endParaRPr lang="da-DK" sz="1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Flexbus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836480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0 - 200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Skolekørsel* + Flextur</a:t>
                      </a:r>
                    </a:p>
                  </a:txBody>
                  <a:tcPr marL="6809" marR="6809" marT="680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  <a:endParaRPr lang="da-DK" sz="1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Flextur</a:t>
                      </a:r>
                    </a:p>
                  </a:txBody>
                  <a:tcPr marL="6809" marR="6809" marT="6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872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05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FFD6094-4DA0-4488-815D-BDD79D9E3612}"/>
              </a:ext>
            </a:extLst>
          </p:cNvPr>
          <p:cNvSpPr/>
          <p:nvPr/>
        </p:nvSpPr>
        <p:spPr>
          <a:xfrm>
            <a:off x="914401" y="75811"/>
            <a:ext cx="3952073" cy="641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A357971-AFD6-4F9D-AC07-672A6F2CE853}"/>
              </a:ext>
            </a:extLst>
          </p:cNvPr>
          <p:cNvSpPr/>
          <p:nvPr/>
        </p:nvSpPr>
        <p:spPr>
          <a:xfrm>
            <a:off x="386080" y="74544"/>
            <a:ext cx="3901440" cy="56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24533DA-6B57-4E8D-BF26-68C481F582EF}"/>
              </a:ext>
            </a:extLst>
          </p:cNvPr>
          <p:cNvSpPr/>
          <p:nvPr/>
        </p:nvSpPr>
        <p:spPr>
          <a:xfrm>
            <a:off x="228761" y="216761"/>
            <a:ext cx="8023184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Betjening af landdistrikter opfyldelse af servicemål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820F42A-347D-4428-B84E-C6BDB4179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806788"/>
            <a:ext cx="7337544" cy="519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1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5468C12-3857-4FBB-8FBE-490665646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6" y="672975"/>
            <a:ext cx="8301789" cy="587205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A6C6A1B-7326-4E54-8F47-BAFBFF2CCFE4}"/>
              </a:ext>
            </a:extLst>
          </p:cNvPr>
          <p:cNvSpPr/>
          <p:nvPr/>
        </p:nvSpPr>
        <p:spPr>
          <a:xfrm>
            <a:off x="421105" y="82948"/>
            <a:ext cx="8073190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400" dirty="0" err="1">
                <a:solidFill>
                  <a:schemeClr val="bg2">
                    <a:lumMod val="50000"/>
                  </a:schemeClr>
                </a:solidFill>
              </a:rPr>
              <a:t>A-bus</a:t>
            </a:r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 og sammenhæng med regional- og lokalruter</a:t>
            </a:r>
          </a:p>
        </p:txBody>
      </p:sp>
    </p:spTree>
    <p:extLst>
      <p:ext uri="{BB962C8B-B14F-4D97-AF65-F5344CB8AC3E}">
        <p14:creationId xmlns:p14="http://schemas.microsoft.com/office/powerpoint/2010/main" val="339331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Kollektiv trafikplan i Randers Kommune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2C0489B-6BAD-4CF2-9D6D-175A5355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" y="672975"/>
            <a:ext cx="8265695" cy="584652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BF4D05C-9591-439D-9B30-FBFC42009584}"/>
              </a:ext>
            </a:extLst>
          </p:cNvPr>
          <p:cNvSpPr/>
          <p:nvPr/>
        </p:nvSpPr>
        <p:spPr>
          <a:xfrm>
            <a:off x="421105" y="82948"/>
            <a:ext cx="8073190" cy="590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400" dirty="0" err="1">
                <a:solidFill>
                  <a:schemeClr val="bg2">
                    <a:lumMod val="50000"/>
                  </a:schemeClr>
                </a:solidFill>
              </a:rPr>
              <a:t>A-bus</a:t>
            </a:r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 og sammenhæng med regional- og lokalruter</a:t>
            </a:r>
          </a:p>
        </p:txBody>
      </p:sp>
    </p:spTree>
    <p:extLst>
      <p:ext uri="{BB962C8B-B14F-4D97-AF65-F5344CB8AC3E}">
        <p14:creationId xmlns:p14="http://schemas.microsoft.com/office/powerpoint/2010/main" val="3199103224"/>
      </p:ext>
    </p:extLst>
  </p:cSld>
  <p:clrMapOvr>
    <a:masterClrMapping/>
  </p:clrMapOvr>
</p:sld>
</file>

<file path=ppt/theme/theme1.xml><?xml version="1.0" encoding="utf-8"?>
<a:theme xmlns:a="http://schemas.openxmlformats.org/drawingml/2006/main" name="1_Kontortema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210</Words>
  <Application>Microsoft Office PowerPoint</Application>
  <PresentationFormat>Skærmshow (4:3)</PresentationFormat>
  <Paragraphs>66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Lucida Grande</vt:lpstr>
      <vt:lpstr>1_Kontortema</vt:lpstr>
      <vt:lpstr>Trafikplanen</vt:lpstr>
      <vt:lpstr>Midttrafiks trafikplan</vt:lpstr>
      <vt:lpstr>Udrulning af trafikplanen, status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Mazarin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OVERSKRIFT OM EMNE. MÅ MAX. FYLDE TO LINIER</dc:title>
  <dc:creator>John Frandsen</dc:creator>
  <cp:lastModifiedBy>Per Elbæk</cp:lastModifiedBy>
  <cp:revision>217</cp:revision>
  <cp:lastPrinted>2019-10-31T10:42:48Z</cp:lastPrinted>
  <dcterms:created xsi:type="dcterms:W3CDTF">2012-01-11T14:42:46Z</dcterms:created>
  <dcterms:modified xsi:type="dcterms:W3CDTF">2019-11-28T07:15:45Z</dcterms:modified>
</cp:coreProperties>
</file>