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267" r:id="rId2"/>
    <p:sldId id="277" r:id="rId3"/>
    <p:sldId id="278" r:id="rId4"/>
    <p:sldId id="279" r:id="rId5"/>
    <p:sldId id="280" r:id="rId6"/>
    <p:sldId id="286" r:id="rId7"/>
    <p:sldId id="281" r:id="rId8"/>
    <p:sldId id="282" r:id="rId9"/>
    <p:sldId id="284" r:id="rId10"/>
    <p:sldId id="288" r:id="rId11"/>
    <p:sldId id="289" r:id="rId12"/>
    <p:sldId id="287" r:id="rId13"/>
    <p:sldId id="285" r:id="rId14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605F63"/>
    <a:srgbClr val="D3D3D2"/>
    <a:srgbClr val="85C7FF"/>
    <a:srgbClr val="B70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 autoAdjust="0"/>
    <p:restoredTop sz="94613" autoAdjust="0"/>
  </p:normalViewPr>
  <p:slideViewPr>
    <p:cSldViewPr snapToGrid="0" snapToObjects="1" showGuides="1">
      <p:cViewPr varScale="1">
        <p:scale>
          <a:sx n="72" d="100"/>
          <a:sy n="72" d="100"/>
        </p:scale>
        <p:origin x="1500" y="60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3A6C-A34F-764C-99EC-1CC15FAE31E0}" type="datetimeFigureOut">
              <a:rPr lang="da-DK" smtClean="0"/>
              <a:pPr/>
              <a:t>06-06-2019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6649D-8738-0248-AB90-718006896CA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127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4B8A-E423-9143-88CD-964860222375}" type="datetimeFigureOut">
              <a:rPr lang="da-DK" smtClean="0"/>
              <a:pPr/>
              <a:t>06-06-2019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81FB-E993-0545-B958-FDA8CBDED0F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866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9" name="Ellipse 8"/>
          <p:cNvSpPr>
            <a:spLocks/>
          </p:cNvSpPr>
          <p:nvPr userDrawn="1"/>
        </p:nvSpPr>
        <p:spPr>
          <a:xfrm>
            <a:off x="6350000" y="3793350"/>
            <a:ext cx="2133600" cy="21336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>
              <a:solidFill>
                <a:schemeClr val="accent4"/>
              </a:solidFill>
            </a:endParaRPr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9" name="Ellipse 8"/>
          <p:cNvSpPr>
            <a:spLocks/>
          </p:cNvSpPr>
          <p:nvPr userDrawn="1"/>
        </p:nvSpPr>
        <p:spPr>
          <a:xfrm>
            <a:off x="6350000" y="3793350"/>
            <a:ext cx="2133600" cy="2133600"/>
          </a:xfrm>
          <a:prstGeom prst="ellipse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/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cxnSp>
        <p:nvCxnSpPr>
          <p:cNvPr id="18" name="Lige forbindelse 17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2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8024813" cy="3130914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+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86746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8292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445033" y="2569228"/>
            <a:ext cx="3151280" cy="3130914"/>
          </a:xfrm>
          <a:prstGeom prst="rect">
            <a:avLst/>
          </a:prstGeom>
        </p:spPr>
        <p:txBody>
          <a:bodyPr vert="horz"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4503913" cy="313152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  <p:cxnSp>
        <p:nvCxnSpPr>
          <p:cNvPr id="15" name="Lige forbindelse 14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71500" y="2569228"/>
            <a:ext cx="8024813" cy="3131520"/>
          </a:xfrm>
          <a:prstGeom prst="rect">
            <a:avLst/>
          </a:prstGeom>
        </p:spPr>
        <p:txBody>
          <a:bodyPr vert="horz"/>
          <a:lstStyle/>
          <a:p>
            <a:r>
              <a:rPr lang="da-DK"/>
              <a:t>Klik på ikonet for at tilføje et billede</a:t>
            </a:r>
          </a:p>
        </p:txBody>
      </p:sp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06-06-2019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1300618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7" r:id="rId2"/>
    <p:sldLayoutId id="2147483662" r:id="rId3"/>
    <p:sldLayoutId id="2147483656" r:id="rId4"/>
    <p:sldLayoutId id="2147483655" r:id="rId5"/>
    <p:sldLayoutId id="2147483659" r:id="rId6"/>
    <p:sldLayoutId id="2147483660" r:id="rId7"/>
    <p:sldLayoutId id="2147483665" r:id="rId8"/>
    <p:sldLayoutId id="2147483663" r:id="rId9"/>
    <p:sldLayoutId id="2147483664" r:id="rId10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derstrafik.dk/" TargetMode="External"/><Relationship Id="rId2" Type="http://schemas.openxmlformats.org/officeDocument/2006/relationships/hyperlink" Target="http://www.midttrafik.dk/horinger/trafikplan-randers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7070" y="852056"/>
            <a:ext cx="8149730" cy="1143000"/>
          </a:xfrm>
        </p:spPr>
        <p:txBody>
          <a:bodyPr/>
          <a:lstStyle/>
          <a:p>
            <a:pPr>
              <a:lnSpc>
                <a:spcPts val="8500"/>
              </a:lnSpc>
            </a:pPr>
            <a:r>
              <a:rPr lang="da-DK" sz="8000" dirty="0"/>
              <a:t>Kollektiv trafikplan i Randers Kommune</a:t>
            </a:r>
            <a:endParaRPr lang="da-DK" sz="8000" dirty="0">
              <a:solidFill>
                <a:schemeClr val="accent4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36DEAC2-9487-431D-B68D-E09AA7D8B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87"/>
            <a:ext cx="9144000" cy="64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9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43A1B7E-5F41-4DFE-AC1A-712881124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87"/>
            <a:ext cx="9144000" cy="64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7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Konsekvenser ved nyt </a:t>
            </a:r>
            <a:r>
              <a:rPr lang="da-DK" dirty="0" err="1"/>
              <a:t>Bynet</a:t>
            </a:r>
            <a:endParaRPr lang="da-DK" b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F05F76F-61CA-47EC-89F0-FF889F27C894}"/>
              </a:ext>
            </a:extLst>
          </p:cNvPr>
          <p:cNvSpPr txBox="1"/>
          <p:nvPr/>
        </p:nvSpPr>
        <p:spPr>
          <a:xfrm>
            <a:off x="571500" y="2414727"/>
            <a:ext cx="8024813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Højfrekvente A-buslinjer giver kortere køretid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Ruter rettes ud, hvilket betyder, at nogle kunder vil få længere gangafstand til nærmeste stoppested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Regional- og lokalruter benyttes i højere grad som erstatning for bybuslinjer på samme strækning, hvilket betyder, at nogle kunder fremover skal benytte en regional- eller lokalrute i stedet for en bybus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Korrespondancer på busterminalen revurderes, med henblik på at mindske behovet for korrespondancer, hvilket betyder, at kunderne ikke nødvendigvis kan forvente at alle busser mødes samtidigt på terminalen som i dag</a:t>
            </a:r>
          </a:p>
        </p:txBody>
      </p:sp>
    </p:spTree>
    <p:extLst>
      <p:ext uri="{BB962C8B-B14F-4D97-AF65-F5344CB8AC3E}">
        <p14:creationId xmlns:p14="http://schemas.microsoft.com/office/powerpoint/2010/main" val="91691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Høring</a:t>
            </a:r>
            <a:endParaRPr lang="da-DK" b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BD1089A-BB7B-4B4E-AC6E-32D56B0D1A1B}"/>
              </a:ext>
            </a:extLst>
          </p:cNvPr>
          <p:cNvSpPr txBox="1"/>
          <p:nvPr/>
        </p:nvSpPr>
        <p:spPr>
          <a:xfrm>
            <a:off x="571500" y="2414727"/>
            <a:ext cx="802481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dirty="0"/>
              <a:t>Høringsperiode fra d. 4/4 – 30/4 2019. Åbent kontor fire steder i kommunen i én dag i høringsperioden. Høring af køreplaner i efteråret. </a:t>
            </a:r>
          </a:p>
          <a:p>
            <a:pPr>
              <a:lnSpc>
                <a:spcPct val="150000"/>
              </a:lnSpc>
            </a:pPr>
            <a:endParaRPr lang="da-DK" sz="1600" dirty="0"/>
          </a:p>
          <a:p>
            <a:pPr>
              <a:lnSpc>
                <a:spcPct val="150000"/>
              </a:lnSpc>
            </a:pPr>
            <a:r>
              <a:rPr lang="da-DK" sz="1600" dirty="0"/>
              <a:t>Høringsside: </a:t>
            </a:r>
          </a:p>
          <a:p>
            <a:pPr>
              <a:lnSpc>
                <a:spcPct val="150000"/>
              </a:lnSpc>
            </a:pPr>
            <a:r>
              <a:rPr lang="da-DK" sz="1600" dirty="0">
                <a:hlinkClick r:id="rId2"/>
              </a:rPr>
              <a:t>www.midttrafik.dk/horinger/trafikplan-randers</a:t>
            </a:r>
            <a:endParaRPr lang="da-DK" sz="1600" dirty="0"/>
          </a:p>
          <a:p>
            <a:pPr>
              <a:lnSpc>
                <a:spcPct val="150000"/>
              </a:lnSpc>
            </a:pPr>
            <a:endParaRPr lang="da-DK" sz="1600" dirty="0"/>
          </a:p>
          <a:p>
            <a:pPr>
              <a:lnSpc>
                <a:spcPct val="150000"/>
              </a:lnSpc>
            </a:pPr>
            <a:r>
              <a:rPr lang="da-DK" sz="1600" dirty="0"/>
              <a:t>Høringskort:</a:t>
            </a:r>
          </a:p>
          <a:p>
            <a:pPr>
              <a:lnSpc>
                <a:spcPct val="150000"/>
              </a:lnSpc>
            </a:pPr>
            <a:r>
              <a:rPr lang="da-DK" sz="1600" dirty="0">
                <a:hlinkClick r:id="rId3"/>
              </a:rPr>
              <a:t>www.randerstrafik.dk</a:t>
            </a:r>
            <a:endParaRPr lang="da-DK" sz="1600" dirty="0"/>
          </a:p>
          <a:p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09620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Servicemål - opland</a:t>
            </a:r>
            <a:endParaRPr lang="da-DK" b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F05F76F-61CA-47EC-89F0-FF889F27C894}"/>
              </a:ext>
            </a:extLst>
          </p:cNvPr>
          <p:cNvSpPr txBox="1"/>
          <p:nvPr/>
        </p:nvSpPr>
        <p:spPr>
          <a:xfrm>
            <a:off x="571500" y="2414727"/>
            <a:ext cx="8024813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dirty="0"/>
              <a:t>Servicemål fastsat som minimumsbetjening efter </a:t>
            </a:r>
            <a:r>
              <a:rPr lang="da-DK" sz="1600" dirty="0" err="1"/>
              <a:t>bystørrelser</a:t>
            </a:r>
            <a:r>
              <a:rPr lang="da-DK" sz="1600" dirty="0"/>
              <a:t>.</a:t>
            </a:r>
          </a:p>
          <a:p>
            <a:pPr>
              <a:lnSpc>
                <a:spcPct val="150000"/>
              </a:lnSpc>
            </a:pPr>
            <a:r>
              <a:rPr lang="da-DK" sz="1600" dirty="0"/>
              <a:t>Hvis en by er busbetjent sættes der ikke yderligere Flexbusture ind.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62DDE2D-7936-4319-9F83-A90874D5D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3" y="3393488"/>
            <a:ext cx="8024813" cy="24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6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0B5BAB7-F576-4B9A-9647-BC0FD807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15"/>
            <a:ext cx="9144000" cy="64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2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93F1730-B05F-4F6F-97E6-98B8A313E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15"/>
            <a:ext cx="9144000" cy="64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9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F283086-6B3A-4E40-B66B-0AE85A2A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15"/>
            <a:ext cx="9144000" cy="64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0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Konsekvenser ved nyt rutenet</a:t>
            </a:r>
            <a:endParaRPr lang="da-DK" b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F05F76F-61CA-47EC-89F0-FF889F27C894}"/>
              </a:ext>
            </a:extLst>
          </p:cNvPr>
          <p:cNvSpPr txBox="1"/>
          <p:nvPr/>
        </p:nvSpPr>
        <p:spPr>
          <a:xfrm>
            <a:off x="571500" y="2414727"/>
            <a:ext cx="8024813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b="1" dirty="0"/>
              <a:t>Ændring i det totale antal af afgange (</a:t>
            </a:r>
            <a:r>
              <a:rPr lang="da-DK" sz="1600" b="1" dirty="0" err="1"/>
              <a:t>bus+Flexbus</a:t>
            </a:r>
            <a:r>
              <a:rPr lang="da-DK" sz="1600" b="1" dirty="0"/>
              <a:t>) ift. i dag:</a:t>
            </a:r>
          </a:p>
          <a:p>
            <a:pPr>
              <a:lnSpc>
                <a:spcPct val="150000"/>
              </a:lnSpc>
            </a:pPr>
            <a:r>
              <a:rPr lang="da-DK" sz="1600" dirty="0"/>
              <a:t>Antal byer, der får flere afgange: 			39  </a:t>
            </a:r>
            <a:r>
              <a:rPr lang="da-DK" sz="1200" dirty="0"/>
              <a:t>(heraf 2, der ikke er betjent i dag)</a:t>
            </a:r>
          </a:p>
          <a:p>
            <a:pPr>
              <a:lnSpc>
                <a:spcPct val="150000"/>
              </a:lnSpc>
            </a:pPr>
            <a:r>
              <a:rPr lang="da-DK" sz="1600" dirty="0"/>
              <a:t>Antal byer, der får samme antal afgange: 	35</a:t>
            </a:r>
          </a:p>
          <a:p>
            <a:pPr>
              <a:lnSpc>
                <a:spcPct val="150000"/>
              </a:lnSpc>
            </a:pPr>
            <a:r>
              <a:rPr lang="da-DK" sz="1600" dirty="0"/>
              <a:t>Antal byer, der får færre afgange: 			13</a:t>
            </a:r>
          </a:p>
          <a:p>
            <a:pPr>
              <a:lnSpc>
                <a:spcPct val="150000"/>
              </a:lnSpc>
            </a:pPr>
            <a:r>
              <a:rPr lang="da-DK" sz="1600" dirty="0"/>
              <a:t>Antal byer, der mister busbetjening: 		8</a:t>
            </a:r>
          </a:p>
          <a:p>
            <a:pPr>
              <a:lnSpc>
                <a:spcPct val="150000"/>
              </a:lnSpc>
            </a:pPr>
            <a:endParaRPr lang="da-DK" sz="1600" dirty="0"/>
          </a:p>
          <a:p>
            <a:pPr>
              <a:lnSpc>
                <a:spcPct val="150000"/>
              </a:lnSpc>
            </a:pPr>
            <a:r>
              <a:rPr lang="da-DK" sz="1600" dirty="0"/>
              <a:t>Antal byer, der får betjening med Flexbus:	18</a:t>
            </a:r>
          </a:p>
        </p:txBody>
      </p:sp>
    </p:spTree>
    <p:extLst>
      <p:ext uri="{BB962C8B-B14F-4D97-AF65-F5344CB8AC3E}">
        <p14:creationId xmlns:p14="http://schemas.microsoft.com/office/powerpoint/2010/main" val="1723659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Servicemål – Randers by</a:t>
            </a:r>
            <a:endParaRPr lang="da-DK" b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795A138-DFA9-4A83-B624-D43DDCDDE1CA}"/>
              </a:ext>
            </a:extLst>
          </p:cNvPr>
          <p:cNvSpPr txBox="1"/>
          <p:nvPr/>
        </p:nvSpPr>
        <p:spPr>
          <a:xfrm>
            <a:off x="571500" y="2414727"/>
            <a:ext cx="8024813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600" dirty="0"/>
              <a:t>I Randers by gælder følgende, vejledende servicemål:</a:t>
            </a:r>
          </a:p>
          <a:p>
            <a:pPr>
              <a:lnSpc>
                <a:spcPct val="150000"/>
              </a:lnSpc>
            </a:pPr>
            <a:endParaRPr lang="da-DK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For områdedækkende buslinjer må den maksimale afstand til kollektiv trafik være op til 400 m i beboelsesområder med etagebyggeri og op til 800 m i andre boligområder.</a:t>
            </a:r>
          </a:p>
          <a:p>
            <a:pPr lvl="0">
              <a:lnSpc>
                <a:spcPct val="150000"/>
              </a:lnSpc>
            </a:pPr>
            <a:endParaRPr lang="da-DK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For A-buslinjer må den maksimale afstand til kollektiv trafik være op til 800 m i både beboelsesområder med etagebyggeri og andre boligområder.</a:t>
            </a:r>
          </a:p>
        </p:txBody>
      </p:sp>
    </p:spTree>
    <p:extLst>
      <p:ext uri="{BB962C8B-B14F-4D97-AF65-F5344CB8AC3E}">
        <p14:creationId xmlns:p14="http://schemas.microsoft.com/office/powerpoint/2010/main" val="3119761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5468C12-3857-4FBB-8FBE-490665646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15"/>
            <a:ext cx="9144000" cy="64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11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04-04-2019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2C0489B-6BAD-4CF2-9D6D-175A5355B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15"/>
            <a:ext cx="9144000" cy="64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03224"/>
      </p:ext>
    </p:extLst>
  </p:cSld>
  <p:clrMapOvr>
    <a:masterClrMapping/>
  </p:clrMapOvr>
</p:sld>
</file>

<file path=ppt/theme/theme1.xml><?xml version="1.0" encoding="utf-8"?>
<a:theme xmlns:a="http://schemas.openxmlformats.org/drawingml/2006/main" name="MT_templat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MT_template</Template>
  <TotalTime>763</TotalTime>
  <Words>343</Words>
  <Application>Microsoft Office PowerPoint</Application>
  <PresentationFormat>Skærmshow (4:3)</PresentationFormat>
  <Paragraphs>68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Georgia</vt:lpstr>
      <vt:lpstr>Lucida Grande</vt:lpstr>
      <vt:lpstr>MT_template</vt:lpstr>
      <vt:lpstr>Kollektiv trafikplan i Randers Kommune</vt:lpstr>
      <vt:lpstr>Servicemål - opland</vt:lpstr>
      <vt:lpstr>PowerPoint-præsentation</vt:lpstr>
      <vt:lpstr>PowerPoint-præsentation</vt:lpstr>
      <vt:lpstr>PowerPoint-præsentation</vt:lpstr>
      <vt:lpstr>Konsekvenser ved nyt rutenet</vt:lpstr>
      <vt:lpstr>Servicemål – Randers by</vt:lpstr>
      <vt:lpstr>PowerPoint-præsentation</vt:lpstr>
      <vt:lpstr>PowerPoint-præsentation</vt:lpstr>
      <vt:lpstr>PowerPoint-præsentation</vt:lpstr>
      <vt:lpstr>PowerPoint-præsentation</vt:lpstr>
      <vt:lpstr>Konsekvenser ved nyt Bynet</vt:lpstr>
      <vt:lpstr>Høring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Midttrafiks Trafikplan 2019-22</dc:title>
  <dc:creator>Anne Møller Jakobsen</dc:creator>
  <cp:lastModifiedBy>Per Elbæk</cp:lastModifiedBy>
  <cp:revision>54</cp:revision>
  <dcterms:created xsi:type="dcterms:W3CDTF">2018-10-24T09:43:34Z</dcterms:created>
  <dcterms:modified xsi:type="dcterms:W3CDTF">2019-06-06T07:13:17Z</dcterms:modified>
</cp:coreProperties>
</file>