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</p:sldMasterIdLst>
  <p:notesMasterIdLst>
    <p:notesMasterId r:id="rId9"/>
  </p:notesMasterIdLst>
  <p:handoutMasterIdLst>
    <p:handoutMasterId r:id="rId10"/>
  </p:handoutMasterIdLst>
  <p:sldIdLst>
    <p:sldId id="257" r:id="rId2"/>
    <p:sldId id="265" r:id="rId3"/>
    <p:sldId id="267" r:id="rId4"/>
    <p:sldId id="268" r:id="rId5"/>
    <p:sldId id="269" r:id="rId6"/>
    <p:sldId id="270" r:id="rId7"/>
    <p:sldId id="271" r:id="rId8"/>
  </p:sldIdLst>
  <p:sldSz cx="9144000" cy="6858000" type="screen4x3"/>
  <p:notesSz cx="6797675" cy="9926638"/>
  <p:defaultTextStyle>
    <a:defPPr>
      <a:defRPr lang="da-DK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5F63"/>
    <a:srgbClr val="010000"/>
    <a:srgbClr val="D3D3D2"/>
    <a:srgbClr val="85C7FF"/>
    <a:srgbClr val="B70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9" autoAdjust="0"/>
    <p:restoredTop sz="94613" autoAdjust="0"/>
  </p:normalViewPr>
  <p:slideViewPr>
    <p:cSldViewPr snapToGrid="0" snapToObjects="1" showGuides="1">
      <p:cViewPr>
        <p:scale>
          <a:sx n="66" d="100"/>
          <a:sy n="66" d="100"/>
        </p:scale>
        <p:origin x="-1602" y="-474"/>
      </p:cViewPr>
      <p:guideLst>
        <p:guide orient="horz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quarter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B3A6C-A34F-764C-99EC-1CC15FAE31E0}" type="datetimeFigureOut">
              <a:rPr lang="da-DK" smtClean="0"/>
              <a:pPr/>
              <a:t>19-09-2017</a:t>
            </a:fld>
            <a:endParaRPr lang="da-DK" dirty="0"/>
          </a:p>
        </p:txBody>
      </p:sp>
      <p:sp>
        <p:nvSpPr>
          <p:cNvPr id="4" name="Pladsholder til sidefod 3"/>
          <p:cNvSpPr>
            <a:spLocks noGrp="1"/>
          </p:cNvSpPr>
          <p:nvPr>
            <p:ph type="ftr" sz="quarter" idx="2"/>
          </p:nvPr>
        </p:nvSpPr>
        <p:spPr>
          <a:xfrm>
            <a:off x="3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5" name="Pladsholder til diasnummer 4"/>
          <p:cNvSpPr>
            <a:spLocks noGrp="1"/>
          </p:cNvSpPr>
          <p:nvPr>
            <p:ph type="sldNum" sz="quarter" idx="3"/>
          </p:nvPr>
        </p:nvSpPr>
        <p:spPr>
          <a:xfrm>
            <a:off x="3850446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A6649D-8738-0248-AB90-718006896CA1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673461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3850446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3E4B8A-E423-9143-88CD-964860222375}" type="datetimeFigureOut">
              <a:rPr lang="da-DK" smtClean="0"/>
              <a:pPr/>
              <a:t>19-09-2017</a:t>
            </a:fld>
            <a:endParaRPr lang="da-DK" dirty="0"/>
          </a:p>
        </p:txBody>
      </p:sp>
      <p:sp>
        <p:nvSpPr>
          <p:cNvPr id="4" name="Pladsholder til dias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 dirty="0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3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 dirty="0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5"/>
          </p:nvPr>
        </p:nvSpPr>
        <p:spPr>
          <a:xfrm>
            <a:off x="3850446" y="9428585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BB81FB-E993-0545-B958-FDA8CBDED0FD}" type="slidenum">
              <a:rPr lang="da-DK" smtClean="0"/>
              <a:pPr/>
              <a:t>‹nr.›</a:t>
            </a:fld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157848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_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0C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B70C0A"/>
              </a:solidFill>
            </a:endParaRPr>
          </a:p>
        </p:txBody>
      </p:sp>
      <p:sp>
        <p:nvSpPr>
          <p:cNvPr id="7" name="Titel 7"/>
          <p:cNvSpPr>
            <a:spLocks noGrp="1"/>
          </p:cNvSpPr>
          <p:nvPr>
            <p:ph type="title" hasCustomPrompt="1"/>
          </p:nvPr>
        </p:nvSpPr>
        <p:spPr>
          <a:xfrm>
            <a:off x="537070" y="1455738"/>
            <a:ext cx="8149730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6500"/>
              </a:lnSpc>
              <a:defRPr sz="6500" b="1" cap="all">
                <a:solidFill>
                  <a:schemeClr val="bg1"/>
                </a:solidFill>
              </a:defRPr>
            </a:lvl1pPr>
          </a:lstStyle>
          <a:p>
            <a:r>
              <a:rPr lang="da-DK" dirty="0" smtClean="0"/>
              <a:t>Klik for at </a:t>
            </a:r>
            <a:br>
              <a:rPr lang="da-DK" dirty="0" smtClean="0"/>
            </a:br>
            <a:r>
              <a:rPr lang="da-DK" dirty="0" smtClean="0"/>
              <a:t>redigere TITLEN</a:t>
            </a:r>
            <a:endParaRPr lang="da-DK" dirty="0"/>
          </a:p>
        </p:txBody>
      </p:sp>
      <p:sp>
        <p:nvSpPr>
          <p:cNvPr id="12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fld id="{5495410C-0AD8-446F-935A-06D35EC1F22A}" type="datetime1">
              <a:rPr lang="da-DK" smtClean="0"/>
              <a:t>19-09-2017</a:t>
            </a:fld>
            <a:endParaRPr lang="da-DK" dirty="0"/>
          </a:p>
        </p:txBody>
      </p:sp>
      <p:pic>
        <p:nvPicPr>
          <p:cNvPr id="13" name="Billede 12" descr="LOGO_Midttrafik_hvid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663" y="5721468"/>
            <a:ext cx="2180937" cy="7505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ndhold_billede/fig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 userDrawn="1"/>
        </p:nvSpPr>
        <p:spPr>
          <a:xfrm>
            <a:off x="537070" y="1441450"/>
            <a:ext cx="8169275" cy="11557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 userDrawn="1"/>
        </p:nvSpPr>
        <p:spPr>
          <a:xfrm>
            <a:off x="537070" y="3004877"/>
            <a:ext cx="8169321" cy="28492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kumimoji="0" lang="da-DK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fld id="{F0B7F319-DE87-4EED-9229-A5298C20DED6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2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179813" y="195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E7F35-4014-474E-AE9C-B50E9883F264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28" name="Billede 27" descr="LOGO_Midttrafik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053383"/>
            <a:ext cx="1196638" cy="412386"/>
          </a:xfrm>
          <a:prstGeom prst="rect">
            <a:avLst/>
          </a:prstGeom>
        </p:spPr>
      </p:pic>
      <p:cxnSp>
        <p:nvCxnSpPr>
          <p:cNvPr id="17" name="Lige forbindelse 16"/>
          <p:cNvCxnSpPr/>
          <p:nvPr userDrawn="1"/>
        </p:nvCxnSpPr>
        <p:spPr>
          <a:xfrm>
            <a:off x="1899322" y="6387103"/>
            <a:ext cx="6696991" cy="1588"/>
          </a:xfrm>
          <a:prstGeom prst="line">
            <a:avLst/>
          </a:prstGeom>
          <a:ln w="63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_rød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B70C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B70C0A"/>
              </a:solidFill>
            </a:endParaRPr>
          </a:p>
        </p:txBody>
      </p:sp>
      <p:sp>
        <p:nvSpPr>
          <p:cNvPr id="7" name="Titel 7"/>
          <p:cNvSpPr>
            <a:spLocks noGrp="1"/>
          </p:cNvSpPr>
          <p:nvPr>
            <p:ph type="title" hasCustomPrompt="1"/>
          </p:nvPr>
        </p:nvSpPr>
        <p:spPr>
          <a:xfrm>
            <a:off x="537070" y="1455738"/>
            <a:ext cx="8149730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6500"/>
              </a:lnSpc>
              <a:defRPr sz="6500" b="1" cap="all">
                <a:solidFill>
                  <a:schemeClr val="bg1"/>
                </a:solidFill>
              </a:defRPr>
            </a:lvl1pPr>
          </a:lstStyle>
          <a:p>
            <a:r>
              <a:rPr lang="da-DK" dirty="0" smtClean="0"/>
              <a:t>Klik for at </a:t>
            </a:r>
            <a:br>
              <a:rPr lang="da-DK" dirty="0" smtClean="0"/>
            </a:br>
            <a:r>
              <a:rPr lang="da-DK" dirty="0" smtClean="0"/>
              <a:t>redigere TITLEN</a:t>
            </a:r>
            <a:endParaRPr lang="da-DK" dirty="0"/>
          </a:p>
        </p:txBody>
      </p:sp>
      <p:sp>
        <p:nvSpPr>
          <p:cNvPr id="9" name="Ellipse 8"/>
          <p:cNvSpPr>
            <a:spLocks/>
          </p:cNvSpPr>
          <p:nvPr userDrawn="1"/>
        </p:nvSpPr>
        <p:spPr>
          <a:xfrm>
            <a:off x="6350000" y="3793350"/>
            <a:ext cx="2133600" cy="2133600"/>
          </a:xfrm>
          <a:prstGeom prst="ellips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b="1" dirty="0">
              <a:solidFill>
                <a:schemeClr val="accent4"/>
              </a:solidFill>
            </a:endParaRPr>
          </a:p>
        </p:txBody>
      </p:sp>
      <p:sp>
        <p:nvSpPr>
          <p:cNvPr id="10" name="Pladsholder til tekst 24"/>
          <p:cNvSpPr>
            <a:spLocks noGrp="1"/>
          </p:cNvSpPr>
          <p:nvPr>
            <p:ph type="body" sz="quarter" idx="14" hasCustomPrompt="1"/>
          </p:nvPr>
        </p:nvSpPr>
        <p:spPr>
          <a:xfrm>
            <a:off x="6146800" y="3416300"/>
            <a:ext cx="2540000" cy="2870199"/>
          </a:xfrm>
          <a:prstGeom prst="rect">
            <a:avLst/>
          </a:prstGeom>
        </p:spPr>
        <p:txBody>
          <a:bodyPr vert="horz" anchor="ctr"/>
          <a:lstStyle>
            <a:lvl1pPr algn="ctr">
              <a:lnSpc>
                <a:spcPts val="2000"/>
              </a:lnSpc>
              <a:buFont typeface="Arial"/>
              <a:buNone/>
              <a:defRPr sz="2000" b="1">
                <a:solidFill>
                  <a:schemeClr val="bg1"/>
                </a:solidFill>
              </a:defRPr>
            </a:lvl1pPr>
            <a:lvl2pPr>
              <a:lnSpc>
                <a:spcPts val="2740"/>
              </a:lnSpc>
              <a:buNone/>
              <a:defRPr/>
            </a:lvl2pPr>
            <a:lvl3pPr>
              <a:lnSpc>
                <a:spcPts val="2740"/>
              </a:lnSpc>
              <a:buNone/>
              <a:defRPr/>
            </a:lvl3pPr>
            <a:lvl4pPr>
              <a:lnSpc>
                <a:spcPts val="2740"/>
              </a:lnSpc>
              <a:buNone/>
              <a:defRPr/>
            </a:lvl4pPr>
            <a:lvl5pPr>
              <a:lnSpc>
                <a:spcPts val="2740"/>
              </a:lnSpc>
              <a:buNone/>
              <a:defRPr/>
            </a:lvl5pPr>
          </a:lstStyle>
          <a:p>
            <a:pPr lvl="0"/>
            <a:r>
              <a:rPr lang="da-DK" dirty="0" smtClean="0"/>
              <a:t>REDIGER</a:t>
            </a:r>
          </a:p>
          <a:p>
            <a:pPr lvl="0"/>
            <a:r>
              <a:rPr lang="da-DK" dirty="0" smtClean="0"/>
              <a:t>SPLASH</a:t>
            </a:r>
            <a:endParaRPr lang="da-DK" dirty="0"/>
          </a:p>
        </p:txBody>
      </p:sp>
      <p:sp>
        <p:nvSpPr>
          <p:cNvPr id="12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bg1"/>
                </a:solidFill>
                <a:latin typeface="Georgia"/>
                <a:cs typeface="Georgia"/>
              </a:defRPr>
            </a:lvl1pPr>
          </a:lstStyle>
          <a:p>
            <a:fld id="{3059C720-615A-4E80-B4E4-722458ACDD63}" type="datetime1">
              <a:rPr lang="da-DK" smtClean="0"/>
              <a:t>19-09-2017</a:t>
            </a:fld>
            <a:endParaRPr lang="da-DK" dirty="0"/>
          </a:p>
        </p:txBody>
      </p:sp>
      <p:pic>
        <p:nvPicPr>
          <p:cNvPr id="13" name="Billede 12" descr="LOGO_Midttrafik_hvid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33663" y="5721468"/>
            <a:ext cx="2180937" cy="75059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_gr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D3D3D2"/>
              </a:solidFill>
            </a:endParaRPr>
          </a:p>
        </p:txBody>
      </p:sp>
      <p:sp>
        <p:nvSpPr>
          <p:cNvPr id="7" name="Titel 7"/>
          <p:cNvSpPr>
            <a:spLocks noGrp="1"/>
          </p:cNvSpPr>
          <p:nvPr>
            <p:ph type="title" hasCustomPrompt="1"/>
          </p:nvPr>
        </p:nvSpPr>
        <p:spPr>
          <a:xfrm>
            <a:off x="537070" y="1455738"/>
            <a:ext cx="8149730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6500"/>
              </a:lnSpc>
              <a:defRPr sz="6500" b="1" cap="all">
                <a:solidFill>
                  <a:srgbClr val="B70C0A"/>
                </a:solidFill>
              </a:defRPr>
            </a:lvl1pPr>
          </a:lstStyle>
          <a:p>
            <a:r>
              <a:rPr lang="da-DK" dirty="0" smtClean="0"/>
              <a:t>Klik for at </a:t>
            </a:r>
            <a:br>
              <a:rPr lang="da-DK" dirty="0" smtClean="0"/>
            </a:br>
            <a:r>
              <a:rPr lang="da-DK" dirty="0" smtClean="0"/>
              <a:t>redigere TITLEN</a:t>
            </a:r>
            <a:endParaRPr lang="da-DK" dirty="0"/>
          </a:p>
        </p:txBody>
      </p:sp>
      <p:pic>
        <p:nvPicPr>
          <p:cNvPr id="11" name="Billede 10" descr="LOGO_Midttrafik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6363" y="5733731"/>
            <a:ext cx="2168237" cy="747219"/>
          </a:xfrm>
          <a:prstGeom prst="rect">
            <a:avLst/>
          </a:prstGeom>
        </p:spPr>
      </p:pic>
      <p:sp>
        <p:nvSpPr>
          <p:cNvPr id="12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accent5"/>
                </a:solidFill>
                <a:latin typeface="Georgia"/>
                <a:cs typeface="Georgia"/>
              </a:defRPr>
            </a:lvl1pPr>
          </a:lstStyle>
          <a:p>
            <a:fld id="{0F0B9722-0E09-493F-BEA8-3DEF7D65E1EF}" type="datetime1">
              <a:rPr lang="da-DK" smtClean="0"/>
              <a:t>19-09-2017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rside_grå_spla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ktangel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dirty="0">
              <a:solidFill>
                <a:srgbClr val="D3D3D2"/>
              </a:solidFill>
            </a:endParaRPr>
          </a:p>
        </p:txBody>
      </p:sp>
      <p:sp>
        <p:nvSpPr>
          <p:cNvPr id="7" name="Titel 7"/>
          <p:cNvSpPr>
            <a:spLocks noGrp="1"/>
          </p:cNvSpPr>
          <p:nvPr>
            <p:ph type="title" hasCustomPrompt="1"/>
          </p:nvPr>
        </p:nvSpPr>
        <p:spPr>
          <a:xfrm>
            <a:off x="537070" y="1455738"/>
            <a:ext cx="8149730" cy="1143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ts val="6500"/>
              </a:lnSpc>
              <a:defRPr sz="6500" b="1" cap="all">
                <a:solidFill>
                  <a:srgbClr val="B70C0A"/>
                </a:solidFill>
              </a:defRPr>
            </a:lvl1pPr>
          </a:lstStyle>
          <a:p>
            <a:r>
              <a:rPr lang="da-DK" dirty="0" smtClean="0"/>
              <a:t>Klik for at </a:t>
            </a:r>
            <a:br>
              <a:rPr lang="da-DK" dirty="0" smtClean="0"/>
            </a:br>
            <a:r>
              <a:rPr lang="da-DK" dirty="0" smtClean="0"/>
              <a:t>redigere TITLEN</a:t>
            </a:r>
            <a:endParaRPr lang="da-DK" dirty="0"/>
          </a:p>
        </p:txBody>
      </p:sp>
      <p:sp>
        <p:nvSpPr>
          <p:cNvPr id="9" name="Ellipse 8"/>
          <p:cNvSpPr>
            <a:spLocks/>
          </p:cNvSpPr>
          <p:nvPr userDrawn="1"/>
        </p:nvSpPr>
        <p:spPr>
          <a:xfrm>
            <a:off x="6350000" y="3793350"/>
            <a:ext cx="2133600" cy="2133600"/>
          </a:xfrm>
          <a:prstGeom prst="ellipse">
            <a:avLst/>
          </a:prstGeom>
          <a:solidFill>
            <a:srgbClr val="B70C0A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b="1" dirty="0"/>
          </a:p>
        </p:txBody>
      </p:sp>
      <p:sp>
        <p:nvSpPr>
          <p:cNvPr id="10" name="Pladsholder til tekst 24"/>
          <p:cNvSpPr>
            <a:spLocks noGrp="1"/>
          </p:cNvSpPr>
          <p:nvPr>
            <p:ph type="body" sz="quarter" idx="14" hasCustomPrompt="1"/>
          </p:nvPr>
        </p:nvSpPr>
        <p:spPr>
          <a:xfrm>
            <a:off x="6146800" y="3416300"/>
            <a:ext cx="2540000" cy="2870199"/>
          </a:xfrm>
          <a:prstGeom prst="rect">
            <a:avLst/>
          </a:prstGeom>
        </p:spPr>
        <p:txBody>
          <a:bodyPr vert="horz" anchor="ctr"/>
          <a:lstStyle>
            <a:lvl1pPr algn="ctr">
              <a:lnSpc>
                <a:spcPts val="2000"/>
              </a:lnSpc>
              <a:buFont typeface="Arial"/>
              <a:buNone/>
              <a:defRPr sz="2000" b="1">
                <a:solidFill>
                  <a:schemeClr val="bg1"/>
                </a:solidFill>
              </a:defRPr>
            </a:lvl1pPr>
            <a:lvl2pPr>
              <a:lnSpc>
                <a:spcPts val="2740"/>
              </a:lnSpc>
              <a:buNone/>
              <a:defRPr/>
            </a:lvl2pPr>
            <a:lvl3pPr>
              <a:lnSpc>
                <a:spcPts val="2740"/>
              </a:lnSpc>
              <a:buNone/>
              <a:defRPr/>
            </a:lvl3pPr>
            <a:lvl4pPr>
              <a:lnSpc>
                <a:spcPts val="2740"/>
              </a:lnSpc>
              <a:buNone/>
              <a:defRPr/>
            </a:lvl4pPr>
            <a:lvl5pPr>
              <a:lnSpc>
                <a:spcPts val="2740"/>
              </a:lnSpc>
              <a:buNone/>
              <a:defRPr/>
            </a:lvl5pPr>
          </a:lstStyle>
          <a:p>
            <a:pPr lvl="0"/>
            <a:r>
              <a:rPr lang="da-DK" dirty="0" smtClean="0"/>
              <a:t>REDIGER</a:t>
            </a:r>
          </a:p>
          <a:p>
            <a:pPr lvl="0"/>
            <a:r>
              <a:rPr lang="da-DK" dirty="0" smtClean="0"/>
              <a:t>SPLASH</a:t>
            </a:r>
            <a:endParaRPr lang="da-DK" dirty="0"/>
          </a:p>
        </p:txBody>
      </p:sp>
      <p:pic>
        <p:nvPicPr>
          <p:cNvPr id="11" name="Billede 10" descr="LOGO_Midttrafik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46363" y="5733731"/>
            <a:ext cx="2168237" cy="747219"/>
          </a:xfrm>
          <a:prstGeom prst="rect">
            <a:avLst/>
          </a:prstGeom>
        </p:spPr>
      </p:pic>
      <p:sp>
        <p:nvSpPr>
          <p:cNvPr id="12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accent5"/>
                </a:solidFill>
                <a:latin typeface="Georgia"/>
                <a:cs typeface="Georgia"/>
              </a:defRPr>
            </a:lvl1pPr>
          </a:lstStyle>
          <a:p>
            <a:fld id="{5D630503-05EA-4FB5-B177-6D00AE737AC0}" type="datetime1">
              <a:rPr lang="da-DK" smtClean="0"/>
              <a:t>19-09-2017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_brø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 userDrawn="1"/>
        </p:nvSpPr>
        <p:spPr>
          <a:xfrm>
            <a:off x="537070" y="1441450"/>
            <a:ext cx="8169275" cy="11557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 userDrawn="1"/>
        </p:nvSpPr>
        <p:spPr>
          <a:xfrm>
            <a:off x="537070" y="3004877"/>
            <a:ext cx="8169321" cy="28492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kumimoji="0" lang="da-DK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el 7"/>
          <p:cNvSpPr>
            <a:spLocks noGrp="1"/>
          </p:cNvSpPr>
          <p:nvPr>
            <p:ph type="title" hasCustomPrompt="1"/>
          </p:nvPr>
        </p:nvSpPr>
        <p:spPr>
          <a:xfrm>
            <a:off x="571500" y="1300618"/>
            <a:ext cx="8024813" cy="1006704"/>
          </a:xfrm>
          <a:prstGeom prst="rect">
            <a:avLst/>
          </a:prstGeom>
        </p:spPr>
        <p:txBody>
          <a:bodyPr vert="horz"/>
          <a:lstStyle>
            <a:lvl1pPr algn="l">
              <a:defRPr sz="2400" b="1" cap="all">
                <a:solidFill>
                  <a:schemeClr val="accent5"/>
                </a:solidFill>
              </a:defRPr>
            </a:lvl1pPr>
          </a:lstStyle>
          <a:p>
            <a:r>
              <a:rPr lang="da-DK" dirty="0" smtClean="0"/>
              <a:t>Klik for at tilføje overskrift</a:t>
            </a:r>
            <a:endParaRPr lang="da-DK" dirty="0"/>
          </a:p>
        </p:txBody>
      </p:sp>
      <p:cxnSp>
        <p:nvCxnSpPr>
          <p:cNvPr id="18" name="Lige forbindelse 17"/>
          <p:cNvCxnSpPr/>
          <p:nvPr userDrawn="1"/>
        </p:nvCxnSpPr>
        <p:spPr>
          <a:xfrm>
            <a:off x="571500" y="2307322"/>
            <a:ext cx="8024813" cy="1588"/>
          </a:xfrm>
          <a:prstGeom prst="line">
            <a:avLst/>
          </a:prstGeom>
          <a:ln w="190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fld id="{1BE0D8A4-4023-42C5-9397-3B13DDFA256C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2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179813" y="195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E7F35-4014-474E-AE9C-B50E9883F264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27" name="Lige forbindelse 26"/>
          <p:cNvCxnSpPr/>
          <p:nvPr userDrawn="1"/>
        </p:nvCxnSpPr>
        <p:spPr>
          <a:xfrm>
            <a:off x="1899322" y="6387103"/>
            <a:ext cx="6696991" cy="1588"/>
          </a:xfrm>
          <a:prstGeom prst="line">
            <a:avLst/>
          </a:prstGeom>
          <a:ln w="63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Billede 27" descr="LOGO_Midttrafik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053383"/>
            <a:ext cx="1196638" cy="412386"/>
          </a:xfrm>
          <a:prstGeom prst="rect">
            <a:avLst/>
          </a:prstGeom>
        </p:spPr>
      </p:pic>
      <p:sp>
        <p:nvSpPr>
          <p:cNvPr id="29" name="Pladsholder til tekst 18"/>
          <p:cNvSpPr>
            <a:spLocks noGrp="1"/>
          </p:cNvSpPr>
          <p:nvPr>
            <p:ph type="body" sz="quarter" idx="19" hasCustomPrompt="1"/>
          </p:nvPr>
        </p:nvSpPr>
        <p:spPr>
          <a:xfrm>
            <a:off x="571500" y="2569228"/>
            <a:ext cx="8024813" cy="3130914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/>
            </a:lvl1pPr>
            <a:lvl2pPr marL="0" indent="-270000">
              <a:spcBef>
                <a:spcPts val="432"/>
              </a:spcBef>
              <a:buFont typeface="Lucida Grande"/>
              <a:buChar char="•"/>
              <a:defRPr sz="1800"/>
            </a:lvl2pPr>
            <a:lvl3pPr marL="540000" indent="-288000"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a-DK" dirty="0" smtClean="0"/>
              <a:t>Klik for at redigere teksten</a:t>
            </a:r>
          </a:p>
          <a:p>
            <a:pPr lvl="1"/>
            <a:r>
              <a:rPr lang="da-DK" dirty="0" smtClean="0"/>
              <a:t>Første niveau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_brød+bille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 userDrawn="1"/>
        </p:nvSpPr>
        <p:spPr>
          <a:xfrm>
            <a:off x="537070" y="1441450"/>
            <a:ext cx="8169275" cy="86746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el 7"/>
          <p:cNvSpPr>
            <a:spLocks noGrp="1"/>
          </p:cNvSpPr>
          <p:nvPr>
            <p:ph type="title" hasCustomPrompt="1"/>
          </p:nvPr>
        </p:nvSpPr>
        <p:spPr>
          <a:xfrm>
            <a:off x="571500" y="1300618"/>
            <a:ext cx="8024813" cy="1008292"/>
          </a:xfrm>
          <a:prstGeom prst="rect">
            <a:avLst/>
          </a:prstGeom>
        </p:spPr>
        <p:txBody>
          <a:bodyPr vert="horz"/>
          <a:lstStyle>
            <a:lvl1pPr algn="l">
              <a:defRPr sz="2400" b="1" cap="all">
                <a:solidFill>
                  <a:schemeClr val="accent5"/>
                </a:solidFill>
              </a:defRPr>
            </a:lvl1pPr>
          </a:lstStyle>
          <a:p>
            <a:r>
              <a:rPr lang="da-DK" dirty="0" smtClean="0"/>
              <a:t>Klik for at tilføje overskrift</a:t>
            </a:r>
            <a:endParaRPr lang="da-DK" dirty="0"/>
          </a:p>
        </p:txBody>
      </p:sp>
      <p:sp>
        <p:nvSpPr>
          <p:cNvPr id="2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fld id="{1467F636-0013-4137-9DE3-DA73C001AD3D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2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179813" y="195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E7F35-4014-474E-AE9C-B50E9883F264}" type="slidenum">
              <a:rPr lang="da-DK" smtClean="0"/>
              <a:pPr/>
              <a:t>‹nr.›</a:t>
            </a:fld>
            <a:endParaRPr lang="da-DK" dirty="0"/>
          </a:p>
        </p:txBody>
      </p:sp>
      <p:cxnSp>
        <p:nvCxnSpPr>
          <p:cNvPr id="27" name="Lige forbindelse 26"/>
          <p:cNvCxnSpPr/>
          <p:nvPr userDrawn="1"/>
        </p:nvCxnSpPr>
        <p:spPr>
          <a:xfrm>
            <a:off x="1899322" y="6387103"/>
            <a:ext cx="6696991" cy="1588"/>
          </a:xfrm>
          <a:prstGeom prst="line">
            <a:avLst/>
          </a:prstGeom>
          <a:ln w="63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Billede 27" descr="LOGO_Midttrafik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053383"/>
            <a:ext cx="1196638" cy="412386"/>
          </a:xfrm>
          <a:prstGeom prst="rect">
            <a:avLst/>
          </a:prstGeom>
        </p:spPr>
      </p:pic>
      <p:sp>
        <p:nvSpPr>
          <p:cNvPr id="13" name="Pladsholder til billede 12"/>
          <p:cNvSpPr>
            <a:spLocks noGrp="1"/>
          </p:cNvSpPr>
          <p:nvPr>
            <p:ph type="pic" sz="quarter" idx="18"/>
          </p:nvPr>
        </p:nvSpPr>
        <p:spPr>
          <a:xfrm>
            <a:off x="5445033" y="2569228"/>
            <a:ext cx="3151280" cy="3130914"/>
          </a:xfrm>
          <a:prstGeom prst="rect">
            <a:avLst/>
          </a:prstGeom>
        </p:spPr>
        <p:txBody>
          <a:bodyPr vert="horz"/>
          <a:lstStyle/>
          <a:p>
            <a:endParaRPr lang="da-DK" dirty="0"/>
          </a:p>
        </p:txBody>
      </p:sp>
      <p:sp>
        <p:nvSpPr>
          <p:cNvPr id="19" name="Pladsholder til tekst 18"/>
          <p:cNvSpPr>
            <a:spLocks noGrp="1"/>
          </p:cNvSpPr>
          <p:nvPr>
            <p:ph type="body" sz="quarter" idx="19" hasCustomPrompt="1"/>
          </p:nvPr>
        </p:nvSpPr>
        <p:spPr>
          <a:xfrm>
            <a:off x="571500" y="2569228"/>
            <a:ext cx="4503913" cy="3131520"/>
          </a:xfrm>
          <a:prstGeom prst="rect">
            <a:avLst/>
          </a:prstGeom>
        </p:spPr>
        <p:txBody>
          <a:bodyPr vert="horz"/>
          <a:lstStyle>
            <a:lvl1pPr>
              <a:buNone/>
              <a:defRPr sz="1800"/>
            </a:lvl1pPr>
            <a:lvl2pPr marL="0" indent="-270000">
              <a:spcBef>
                <a:spcPts val="432"/>
              </a:spcBef>
              <a:buFont typeface="Lucida Grande"/>
              <a:buChar char="•"/>
              <a:defRPr sz="1800"/>
            </a:lvl2pPr>
            <a:lvl3pPr marL="540000" indent="-288000"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da-DK" dirty="0" smtClean="0"/>
              <a:t>Klik for at redigere teksten</a:t>
            </a:r>
          </a:p>
          <a:p>
            <a:pPr lvl="1"/>
            <a:r>
              <a:rPr lang="da-DK" dirty="0" smtClean="0"/>
              <a:t>Første niveau</a:t>
            </a:r>
          </a:p>
        </p:txBody>
      </p:sp>
      <p:cxnSp>
        <p:nvCxnSpPr>
          <p:cNvPr id="15" name="Lige forbindelse 14"/>
          <p:cNvCxnSpPr/>
          <p:nvPr userDrawn="1"/>
        </p:nvCxnSpPr>
        <p:spPr>
          <a:xfrm>
            <a:off x="571500" y="2307322"/>
            <a:ext cx="8024813" cy="1588"/>
          </a:xfrm>
          <a:prstGeom prst="line">
            <a:avLst/>
          </a:prstGeom>
          <a:ln w="190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hold_billede/fig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 userDrawn="1"/>
        </p:nvSpPr>
        <p:spPr>
          <a:xfrm>
            <a:off x="537070" y="1441450"/>
            <a:ext cx="8169275" cy="11557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 userDrawn="1"/>
        </p:nvSpPr>
        <p:spPr>
          <a:xfrm>
            <a:off x="537070" y="3004877"/>
            <a:ext cx="8169321" cy="28492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kumimoji="0" lang="da-DK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el 7"/>
          <p:cNvSpPr>
            <a:spLocks noGrp="1"/>
          </p:cNvSpPr>
          <p:nvPr>
            <p:ph type="title" hasCustomPrompt="1"/>
          </p:nvPr>
        </p:nvSpPr>
        <p:spPr>
          <a:xfrm>
            <a:off x="571500" y="1300618"/>
            <a:ext cx="8024813" cy="1006704"/>
          </a:xfrm>
          <a:prstGeom prst="rect">
            <a:avLst/>
          </a:prstGeom>
        </p:spPr>
        <p:txBody>
          <a:bodyPr vert="horz"/>
          <a:lstStyle>
            <a:lvl1pPr algn="l">
              <a:defRPr sz="2400" b="1" cap="all">
                <a:solidFill>
                  <a:schemeClr val="accent5"/>
                </a:solidFill>
              </a:defRPr>
            </a:lvl1pPr>
          </a:lstStyle>
          <a:p>
            <a:r>
              <a:rPr lang="da-DK" dirty="0" smtClean="0"/>
              <a:t>Klik for at tilføje overskrift</a:t>
            </a:r>
            <a:endParaRPr lang="da-DK" dirty="0"/>
          </a:p>
        </p:txBody>
      </p:sp>
      <p:sp>
        <p:nvSpPr>
          <p:cNvPr id="2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fld id="{93A3C32C-293B-4A76-9A27-9AECBD2751DC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2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179813" y="195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E7F35-4014-474E-AE9C-B50E9883F264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28" name="Billede 27" descr="LOGO_Midttrafik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053383"/>
            <a:ext cx="1196638" cy="412386"/>
          </a:xfrm>
          <a:prstGeom prst="rect">
            <a:avLst/>
          </a:prstGeom>
        </p:spPr>
      </p:pic>
      <p:sp>
        <p:nvSpPr>
          <p:cNvPr id="13" name="Pladsholder til billede 12"/>
          <p:cNvSpPr>
            <a:spLocks noGrp="1"/>
          </p:cNvSpPr>
          <p:nvPr>
            <p:ph type="pic" sz="quarter" idx="18"/>
          </p:nvPr>
        </p:nvSpPr>
        <p:spPr>
          <a:xfrm>
            <a:off x="571500" y="2569228"/>
            <a:ext cx="8024813" cy="3131520"/>
          </a:xfrm>
          <a:prstGeom prst="rect">
            <a:avLst/>
          </a:prstGeom>
        </p:spPr>
        <p:txBody>
          <a:bodyPr vert="horz"/>
          <a:lstStyle/>
          <a:p>
            <a:endParaRPr lang="da-DK" dirty="0"/>
          </a:p>
        </p:txBody>
      </p:sp>
      <p:cxnSp>
        <p:nvCxnSpPr>
          <p:cNvPr id="12" name="Lige forbindelse 11"/>
          <p:cNvCxnSpPr/>
          <p:nvPr userDrawn="1"/>
        </p:nvCxnSpPr>
        <p:spPr>
          <a:xfrm>
            <a:off x="571500" y="2307322"/>
            <a:ext cx="8024813" cy="1588"/>
          </a:xfrm>
          <a:prstGeom prst="line">
            <a:avLst/>
          </a:prstGeom>
          <a:ln w="190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Lige forbindelse 16"/>
          <p:cNvCxnSpPr/>
          <p:nvPr userDrawn="1"/>
        </p:nvCxnSpPr>
        <p:spPr>
          <a:xfrm>
            <a:off x="1899322" y="6387103"/>
            <a:ext cx="6696991" cy="1588"/>
          </a:xfrm>
          <a:prstGeom prst="line">
            <a:avLst/>
          </a:prstGeom>
          <a:ln w="63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ndhold_billede/fig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 userDrawn="1"/>
        </p:nvSpPr>
        <p:spPr>
          <a:xfrm>
            <a:off x="537070" y="1441450"/>
            <a:ext cx="8169275" cy="11557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 userDrawn="1"/>
        </p:nvSpPr>
        <p:spPr>
          <a:xfrm>
            <a:off x="537070" y="3004877"/>
            <a:ext cx="8169321" cy="28492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kumimoji="0" lang="da-DK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Titel 7"/>
          <p:cNvSpPr>
            <a:spLocks noGrp="1"/>
          </p:cNvSpPr>
          <p:nvPr>
            <p:ph type="title" hasCustomPrompt="1"/>
          </p:nvPr>
        </p:nvSpPr>
        <p:spPr>
          <a:xfrm>
            <a:off x="571500" y="1300618"/>
            <a:ext cx="8024813" cy="1006704"/>
          </a:xfrm>
          <a:prstGeom prst="rect">
            <a:avLst/>
          </a:prstGeom>
        </p:spPr>
        <p:txBody>
          <a:bodyPr vert="horz"/>
          <a:lstStyle>
            <a:lvl1pPr algn="l">
              <a:defRPr sz="2400" b="1" cap="all">
                <a:solidFill>
                  <a:schemeClr val="accent5"/>
                </a:solidFill>
              </a:defRPr>
            </a:lvl1pPr>
          </a:lstStyle>
          <a:p>
            <a:r>
              <a:rPr lang="da-DK" dirty="0" smtClean="0"/>
              <a:t>Klik for at tilføje overskrift</a:t>
            </a:r>
            <a:endParaRPr lang="da-DK" dirty="0"/>
          </a:p>
        </p:txBody>
      </p:sp>
      <p:sp>
        <p:nvSpPr>
          <p:cNvPr id="2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fld id="{32D4F384-23B8-4AD1-B94F-DACF6CD1962F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2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179813" y="195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E7F35-4014-474E-AE9C-B50E9883F264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28" name="Billede 27" descr="LOGO_Midttrafik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053383"/>
            <a:ext cx="1196638" cy="412386"/>
          </a:xfrm>
          <a:prstGeom prst="rect">
            <a:avLst/>
          </a:prstGeom>
        </p:spPr>
      </p:pic>
      <p:cxnSp>
        <p:nvCxnSpPr>
          <p:cNvPr id="12" name="Lige forbindelse 11"/>
          <p:cNvCxnSpPr/>
          <p:nvPr userDrawn="1"/>
        </p:nvCxnSpPr>
        <p:spPr>
          <a:xfrm>
            <a:off x="571500" y="2307322"/>
            <a:ext cx="8024813" cy="1588"/>
          </a:xfrm>
          <a:prstGeom prst="line">
            <a:avLst/>
          </a:prstGeom>
          <a:ln w="190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Lige forbindelse 16"/>
          <p:cNvCxnSpPr/>
          <p:nvPr userDrawn="1"/>
        </p:nvCxnSpPr>
        <p:spPr>
          <a:xfrm>
            <a:off x="1899322" y="6387103"/>
            <a:ext cx="6696991" cy="1588"/>
          </a:xfrm>
          <a:prstGeom prst="line">
            <a:avLst/>
          </a:prstGeom>
          <a:ln w="63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ndhold_billede/figu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 userDrawn="1"/>
        </p:nvSpPr>
        <p:spPr>
          <a:xfrm>
            <a:off x="537070" y="1441450"/>
            <a:ext cx="8169275" cy="11557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a-DK" sz="2400" b="1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itel 1"/>
          <p:cNvSpPr txBox="1">
            <a:spLocks/>
          </p:cNvSpPr>
          <p:nvPr userDrawn="1"/>
        </p:nvSpPr>
        <p:spPr>
          <a:xfrm>
            <a:off x="537070" y="3004877"/>
            <a:ext cx="8169321" cy="284921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endParaRPr kumimoji="0" lang="da-DK" i="0" u="none" strike="noStrike" kern="1200" cap="none" spc="0" normalizeH="0" baseline="0" noProof="0" dirty="0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Pladsholder til dato 3"/>
          <p:cNvSpPr>
            <a:spLocks noGrp="1"/>
          </p:cNvSpPr>
          <p:nvPr>
            <p:ph type="dt" sz="half" idx="2"/>
          </p:nvPr>
        </p:nvSpPr>
        <p:spPr>
          <a:xfrm>
            <a:off x="457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 b="0" i="1">
                <a:solidFill>
                  <a:schemeClr val="tx1">
                    <a:tint val="75000"/>
                  </a:schemeClr>
                </a:solidFill>
                <a:latin typeface="Georgia"/>
                <a:cs typeface="Georgia"/>
              </a:defRPr>
            </a:lvl1pPr>
          </a:lstStyle>
          <a:p>
            <a:fld id="{A07F49BE-E02C-4C67-9EA5-15DC0AE81886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25" name="Pladsholder til sidefod 4"/>
          <p:cNvSpPr>
            <a:spLocks noGrp="1"/>
          </p:cNvSpPr>
          <p:nvPr>
            <p:ph type="ftr" sz="quarter" idx="3"/>
          </p:nvPr>
        </p:nvSpPr>
        <p:spPr>
          <a:xfrm>
            <a:off x="2179813" y="195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 dirty="0"/>
          </a:p>
        </p:txBody>
      </p:sp>
      <p:sp>
        <p:nvSpPr>
          <p:cNvPr id="26" name="Pladsholder til diasnummer 5"/>
          <p:cNvSpPr>
            <a:spLocks noGrp="1"/>
          </p:cNvSpPr>
          <p:nvPr>
            <p:ph type="sldNum" sz="quarter" idx="4"/>
          </p:nvPr>
        </p:nvSpPr>
        <p:spPr>
          <a:xfrm>
            <a:off x="6553200" y="19540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CE7F35-4014-474E-AE9C-B50E9883F264}" type="slidenum">
              <a:rPr lang="da-DK" smtClean="0"/>
              <a:pPr/>
              <a:t>‹nr.›</a:t>
            </a:fld>
            <a:endParaRPr lang="da-DK" dirty="0"/>
          </a:p>
        </p:txBody>
      </p:sp>
      <p:pic>
        <p:nvPicPr>
          <p:cNvPr id="28" name="Billede 27" descr="LOGO_Midttrafik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57200" y="6053383"/>
            <a:ext cx="1196638" cy="412386"/>
          </a:xfrm>
          <a:prstGeom prst="rect">
            <a:avLst/>
          </a:prstGeom>
        </p:spPr>
      </p:pic>
      <p:cxnSp>
        <p:nvCxnSpPr>
          <p:cNvPr id="12" name="Lige forbindelse 11"/>
          <p:cNvCxnSpPr/>
          <p:nvPr userDrawn="1"/>
        </p:nvCxnSpPr>
        <p:spPr>
          <a:xfrm>
            <a:off x="571500" y="1300618"/>
            <a:ext cx="8024813" cy="1588"/>
          </a:xfrm>
          <a:prstGeom prst="line">
            <a:avLst/>
          </a:prstGeom>
          <a:ln w="190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Lige forbindelse 16"/>
          <p:cNvCxnSpPr/>
          <p:nvPr userDrawn="1"/>
        </p:nvCxnSpPr>
        <p:spPr>
          <a:xfrm>
            <a:off x="1899322" y="6387103"/>
            <a:ext cx="6696991" cy="1588"/>
          </a:xfrm>
          <a:prstGeom prst="line">
            <a:avLst/>
          </a:prstGeom>
          <a:ln w="6350" cap="flat" cmpd="sng" algn="ctr">
            <a:solidFill>
              <a:srgbClr val="B70C0A"/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7" r:id="rId2"/>
    <p:sldLayoutId id="2147483662" r:id="rId3"/>
    <p:sldLayoutId id="2147483656" r:id="rId4"/>
    <p:sldLayoutId id="2147483655" r:id="rId5"/>
    <p:sldLayoutId id="2147483659" r:id="rId6"/>
    <p:sldLayoutId id="2147483660" r:id="rId7"/>
    <p:sldLayoutId id="2147483665" r:id="rId8"/>
    <p:sldLayoutId id="2147483663" r:id="rId9"/>
    <p:sldLayoutId id="2147483664" r:id="rId10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/>
          <p:cNvSpPr>
            <a:spLocks noGrp="1"/>
          </p:cNvSpPr>
          <p:nvPr>
            <p:ph type="title"/>
          </p:nvPr>
        </p:nvSpPr>
        <p:spPr>
          <a:xfrm>
            <a:off x="537070" y="1455738"/>
            <a:ext cx="8149730" cy="1795462"/>
          </a:xfrm>
        </p:spPr>
        <p:txBody>
          <a:bodyPr/>
          <a:lstStyle/>
          <a:p>
            <a:pPr algn="ctr"/>
            <a:r>
              <a:rPr lang="da-DK" sz="6600" dirty="0"/>
              <a:t>Indberetninger i TAS</a:t>
            </a:r>
            <a:endParaRPr lang="da-DK" dirty="0"/>
          </a:p>
        </p:txBody>
      </p:sp>
      <p:sp>
        <p:nvSpPr>
          <p:cNvPr id="21" name="Pladsholder til tekst 20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a-DK" dirty="0" smtClean="0"/>
              <a:t>20. September 2017</a:t>
            </a:r>
          </a:p>
          <a:p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69786C2-C17E-41FB-8409-C17E956E25BC}" type="datetime1">
              <a:rPr lang="da-DK" smtClean="0"/>
              <a:t>19-09-2017</a:t>
            </a:fld>
            <a:endParaRPr lang="da-DK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z="4000" dirty="0">
                <a:solidFill>
                  <a:srgbClr val="983030"/>
                </a:solidFill>
              </a:rPr>
              <a:t>Indberetning – hvorfor?</a:t>
            </a:r>
            <a:endParaRPr lang="da-DK" sz="4000" u="sng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C4D3EBE-4221-46C3-9555-EE80A40C2E0B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19"/>
          </p:nvPr>
        </p:nvSpPr>
        <p:spPr>
          <a:xfrm>
            <a:off x="571500" y="2409370"/>
            <a:ext cx="8024813" cy="3643087"/>
          </a:xfrm>
        </p:spPr>
        <p:txBody>
          <a:bodyPr/>
          <a:lstStyle/>
          <a:p>
            <a:pPr marL="482850" lvl="2" indent="-285750"/>
            <a:endParaRPr lang="da-DK" u="sng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Kunden får direkte besked om aflysning, forsinkelse mm.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Informationen til kunderne er meget vigtig for at beholde kunderne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Ingen mellemled der forsinker processen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Overblik til busselskaberne og Midttrafik</a:t>
            </a:r>
          </a:p>
          <a:p>
            <a:pPr marL="197100" lvl="2" indent="0">
              <a:buNone/>
            </a:pPr>
            <a:endParaRPr lang="da-DK" u="sng" dirty="0"/>
          </a:p>
        </p:txBody>
      </p:sp>
    </p:spTree>
    <p:extLst>
      <p:ext uri="{BB962C8B-B14F-4D97-AF65-F5344CB8AC3E}">
        <p14:creationId xmlns:p14="http://schemas.microsoft.com/office/powerpoint/2010/main" val="3280535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dato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39AF7E7-DD23-4850-AEA4-9225D664E18A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6" name="Pladsholder til tekst 5"/>
          <p:cNvSpPr>
            <a:spLocks noGrp="1"/>
          </p:cNvSpPr>
          <p:nvPr>
            <p:ph type="body" sz="quarter" idx="19"/>
          </p:nvPr>
        </p:nvSpPr>
        <p:spPr>
          <a:xfrm>
            <a:off x="571500" y="2307322"/>
            <a:ext cx="8340271" cy="4006392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 smtClean="0"/>
              <a:t>2010 </a:t>
            </a:r>
            <a:r>
              <a:rPr lang="da-DK" sz="2800" dirty="0"/>
              <a:t>indberetning til Bus-info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2013 indberetning til Bus-info og TAS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2017 indberetning via TAS</a:t>
            </a:r>
          </a:p>
          <a:p>
            <a:endParaRPr lang="da-DK" sz="2800" dirty="0"/>
          </a:p>
          <a:p>
            <a:pPr marL="0" indent="0"/>
            <a:r>
              <a:rPr lang="da-DK" sz="2800" dirty="0" smtClean="0"/>
              <a:t>Leverandørundersøgelser:</a:t>
            </a:r>
            <a:endParaRPr lang="da-DK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2010 21% utilfredse med system til </a:t>
            </a:r>
            <a:r>
              <a:rPr lang="da-DK" sz="2800" dirty="0" smtClean="0"/>
              <a:t>indberetning</a:t>
            </a:r>
            <a:endParaRPr lang="da-DK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2014 21 % utilfredse med system til </a:t>
            </a:r>
            <a:r>
              <a:rPr lang="da-DK" sz="2800" dirty="0" smtClean="0"/>
              <a:t>indberetning</a:t>
            </a:r>
            <a:endParaRPr lang="da-DK" sz="2800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sz="4400" dirty="0">
                <a:solidFill>
                  <a:srgbClr val="983030"/>
                </a:solidFill>
              </a:rPr>
              <a:t>Historik</a:t>
            </a:r>
            <a:endParaRPr lang="da-DK" sz="4400" dirty="0"/>
          </a:p>
        </p:txBody>
      </p:sp>
    </p:spTree>
    <p:extLst>
      <p:ext uri="{BB962C8B-B14F-4D97-AF65-F5344CB8AC3E}">
        <p14:creationId xmlns:p14="http://schemas.microsoft.com/office/powerpoint/2010/main" val="5530449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sz="3600" dirty="0">
                <a:solidFill>
                  <a:srgbClr val="983030"/>
                </a:solidFill>
              </a:rPr>
              <a:t>Øvrige trafikselskaber</a:t>
            </a:r>
            <a:endParaRPr lang="da-DK" sz="360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E0D8A4-4023-42C5-9397-3B13DDFA256C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9"/>
          </p:nvPr>
        </p:nvSpPr>
        <p:spPr>
          <a:xfrm>
            <a:off x="571500" y="2569227"/>
            <a:ext cx="8267700" cy="367191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a-DK" sz="2400" dirty="0"/>
              <a:t>NT – Benytter TAS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sz="2400" dirty="0"/>
              <a:t>Sydtrafik – Telefonisk og mail indberetning til kundeservice samt overvågning af </a:t>
            </a:r>
            <a:r>
              <a:rPr lang="da-DK" sz="2400" dirty="0" err="1"/>
              <a:t>livemap</a:t>
            </a:r>
            <a:endParaRPr lang="da-DK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da-DK" sz="2400" dirty="0" err="1"/>
              <a:t>Fynbus</a:t>
            </a:r>
            <a:r>
              <a:rPr lang="da-DK" sz="2400" dirty="0"/>
              <a:t> – Indberetning på mail til </a:t>
            </a:r>
            <a:r>
              <a:rPr lang="da-DK" sz="2400" dirty="0" smtClean="0"/>
              <a:t>driftsafdeling overvågning </a:t>
            </a:r>
            <a:r>
              <a:rPr lang="da-DK" sz="2400" dirty="0"/>
              <a:t>af </a:t>
            </a:r>
            <a:r>
              <a:rPr lang="da-DK" sz="2400" dirty="0" err="1"/>
              <a:t>livemap</a:t>
            </a:r>
            <a:endParaRPr lang="da-DK" sz="2400" dirty="0"/>
          </a:p>
          <a:p>
            <a:pPr>
              <a:buFont typeface="Arial" panose="020B0604020202020204" pitchFamily="34" charset="0"/>
              <a:buChar char="•"/>
            </a:pPr>
            <a:r>
              <a:rPr lang="da-DK" sz="2400" dirty="0" err="1"/>
              <a:t>Movia</a:t>
            </a:r>
            <a:r>
              <a:rPr lang="da-DK" sz="2400" dirty="0"/>
              <a:t> – Nuværende via </a:t>
            </a:r>
            <a:r>
              <a:rPr lang="da-DK" sz="2400" dirty="0" err="1"/>
              <a:t>Extranet</a:t>
            </a:r>
            <a:r>
              <a:rPr lang="da-DK" sz="2400" dirty="0"/>
              <a:t> </a:t>
            </a:r>
            <a:endParaRPr lang="da-DK" sz="2400" dirty="0" smtClean="0"/>
          </a:p>
          <a:p>
            <a:pPr marL="0" indent="0"/>
            <a:r>
              <a:rPr lang="da-DK" sz="2400" dirty="0"/>
              <a:t>	</a:t>
            </a:r>
            <a:r>
              <a:rPr lang="da-DK" sz="2400" dirty="0" smtClean="0"/>
              <a:t>Kommende </a:t>
            </a:r>
            <a:r>
              <a:rPr lang="da-DK" sz="2400" dirty="0"/>
              <a:t>via webbaseret model som TAS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sz="2400" dirty="0"/>
              <a:t>Bodmodel bliver anvendt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399950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1097418"/>
            <a:ext cx="8024813" cy="1006704"/>
          </a:xfrm>
        </p:spPr>
        <p:txBody>
          <a:bodyPr/>
          <a:lstStyle/>
          <a:p>
            <a:pPr algn="ctr"/>
            <a:r>
              <a:rPr lang="da-DK" sz="4000" dirty="0">
                <a:solidFill>
                  <a:srgbClr val="983030"/>
                </a:solidFill>
              </a:rPr>
              <a:t>Kontrakt indhold</a:t>
            </a:r>
            <a:endParaRPr lang="da-DK" sz="400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E0D8A4-4023-42C5-9397-3B13DDFA256C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9"/>
          </p:nvPr>
        </p:nvSpPr>
        <p:spPr>
          <a:xfrm>
            <a:off x="571500" y="2438599"/>
            <a:ext cx="8024813" cy="3628372"/>
          </a:xfrm>
        </p:spPr>
        <p:txBody>
          <a:bodyPr/>
          <a:lstStyle/>
          <a:p>
            <a:pPr marL="0" indent="0"/>
            <a:r>
              <a:rPr lang="da-DK" sz="2400" b="1" dirty="0"/>
              <a:t>2. Indberetning om driftens </a:t>
            </a:r>
            <a:r>
              <a:rPr lang="da-DK" sz="2400" b="1" dirty="0" smtClean="0"/>
              <a:t>udførelse</a:t>
            </a:r>
            <a:endParaRPr lang="da-DK" sz="2400" dirty="0"/>
          </a:p>
          <a:p>
            <a:pPr marL="0" indent="0"/>
            <a:r>
              <a:rPr lang="da-DK" sz="2400" dirty="0"/>
              <a:t>Busselskabet har ansvaret for, at de kvalitetskrav, der er stillet til udførelsen af den daglige drift, overholdes.</a:t>
            </a:r>
          </a:p>
          <a:p>
            <a:pPr marL="0" indent="0"/>
            <a:r>
              <a:rPr lang="da-DK" sz="2400" dirty="0"/>
              <a:t>Busselskabet skal til enhver tid følge den af Midttrafik fastlagte indberetningsmåde. Chaufførerne skal forstå,</a:t>
            </a:r>
          </a:p>
          <a:p>
            <a:pPr marL="0" indent="0"/>
            <a:r>
              <a:rPr lang="da-DK" sz="2400" dirty="0"/>
              <a:t>hvorfor der skal indberettes, hvad der skal indberettes, og hvor der skal indberettes til. Busselskabet skal</a:t>
            </a:r>
          </a:p>
          <a:p>
            <a:pPr marL="0" indent="0"/>
            <a:r>
              <a:rPr lang="da-DK" sz="2400" dirty="0"/>
              <a:t>indberette driftsforstyrrelser direkte i Midttrafiks webbaserede driftsforstyrrelses-database.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914249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1500" y="981304"/>
            <a:ext cx="8024813" cy="1006704"/>
          </a:xfrm>
        </p:spPr>
        <p:txBody>
          <a:bodyPr/>
          <a:lstStyle/>
          <a:p>
            <a:pPr algn="ctr"/>
            <a:r>
              <a:rPr lang="da-DK" sz="3600" dirty="0">
                <a:solidFill>
                  <a:srgbClr val="983030"/>
                </a:solidFill>
              </a:rPr>
              <a:t>Hvad skal indberettes?</a:t>
            </a:r>
            <a:endParaRPr lang="da-DK" sz="360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E0D8A4-4023-42C5-9397-3B13DDFA256C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9"/>
          </p:nvPr>
        </p:nvSpPr>
        <p:spPr>
          <a:xfrm>
            <a:off x="571500" y="2351513"/>
            <a:ext cx="8238671" cy="3715457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da-DK" b="1" dirty="0"/>
              <a:t>Indstilling af kørsel</a:t>
            </a:r>
          </a:p>
          <a:p>
            <a:pPr marL="0" indent="0"/>
            <a:r>
              <a:rPr lang="da-DK" dirty="0" smtClean="0"/>
              <a:t>	-       </a:t>
            </a:r>
            <a:r>
              <a:rPr lang="da-DK" dirty="0"/>
              <a:t>Senest 10 minutter efter kørslen er indstillet.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b="1" dirty="0"/>
              <a:t>Udgået tur</a:t>
            </a:r>
          </a:p>
          <a:p>
            <a:pPr marL="0" indent="0"/>
            <a:r>
              <a:rPr lang="da-DK" dirty="0" smtClean="0"/>
              <a:t>	-       </a:t>
            </a:r>
            <a:r>
              <a:rPr lang="da-DK" dirty="0"/>
              <a:t>Senest 10 minutter efter turens planmæssige afgangstidspunkt.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b="1" dirty="0"/>
              <a:t>Forsinkelse</a:t>
            </a:r>
          </a:p>
          <a:p>
            <a:pPr marL="0" indent="0"/>
            <a:r>
              <a:rPr lang="da-DK" dirty="0" smtClean="0"/>
              <a:t>	-       </a:t>
            </a:r>
            <a:r>
              <a:rPr lang="da-DK" dirty="0"/>
              <a:t>Straks hvis forsinkelsen er på 15 minutter eller derover.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b="1" dirty="0"/>
              <a:t>Korrespondancesvigt</a:t>
            </a:r>
          </a:p>
          <a:p>
            <a:pPr marL="0" indent="0"/>
            <a:r>
              <a:rPr lang="da-DK" dirty="0" smtClean="0"/>
              <a:t>	-       </a:t>
            </a:r>
            <a:r>
              <a:rPr lang="da-DK" dirty="0"/>
              <a:t>Senest 10 minutter efter.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da-DK" b="1" dirty="0" err="1"/>
              <a:t>Forbikørte</a:t>
            </a:r>
            <a:r>
              <a:rPr lang="da-DK" b="1" dirty="0"/>
              <a:t> passagerer</a:t>
            </a:r>
          </a:p>
          <a:p>
            <a:pPr marL="0" indent="0"/>
            <a:r>
              <a:rPr lang="da-DK" dirty="0" smtClean="0"/>
              <a:t>	-       </a:t>
            </a:r>
            <a:r>
              <a:rPr lang="da-DK" dirty="0"/>
              <a:t>Senest dagen efter </a:t>
            </a:r>
            <a:r>
              <a:rPr lang="da-DK" dirty="0" err="1"/>
              <a:t>forbikørslen</a:t>
            </a:r>
            <a:endParaRPr lang="da-DK" dirty="0"/>
          </a:p>
          <a:p>
            <a:pPr>
              <a:buFont typeface="Arial" panose="020B0604020202020204" pitchFamily="34" charset="0"/>
              <a:buChar char="•"/>
            </a:pPr>
            <a:r>
              <a:rPr lang="da-DK" dirty="0"/>
              <a:t>Herudover skal busselskabet indberette andre relevante driftsforstyrrelser.</a:t>
            </a:r>
          </a:p>
          <a:p>
            <a:pPr>
              <a:buFont typeface="Arial" panose="020B0604020202020204" pitchFamily="34" charset="0"/>
              <a:buChar char="•"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42963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da-DK" sz="4400" dirty="0">
                <a:solidFill>
                  <a:srgbClr val="983030"/>
                </a:solidFill>
              </a:rPr>
              <a:t>Udvikling</a:t>
            </a:r>
            <a:endParaRPr lang="da-DK" sz="4400" dirty="0"/>
          </a:p>
        </p:txBody>
      </p:sp>
      <p:sp>
        <p:nvSpPr>
          <p:cNvPr id="3" name="Pladsholder til dato 2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BE0D8A4-4023-42C5-9397-3B13DDFA256C}" type="datetime1">
              <a:rPr lang="da-DK" smtClean="0"/>
              <a:t>19-09-2017</a:t>
            </a:fld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marL="0" indent="0"/>
            <a:endParaRPr lang="da-DK" sz="2800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 smtClean="0"/>
              <a:t>Udvikling </a:t>
            </a:r>
            <a:r>
              <a:rPr lang="da-DK" sz="2800" dirty="0"/>
              <a:t>af software til realtid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/>
              <a:t>Notifikationer til </a:t>
            </a:r>
            <a:r>
              <a:rPr lang="da-DK" sz="2800" dirty="0" smtClean="0"/>
              <a:t>busselskaber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da-DK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da-DK" sz="2800" dirty="0" smtClean="0"/>
              <a:t>Midttrafik </a:t>
            </a:r>
            <a:r>
              <a:rPr lang="da-DK" sz="2800" dirty="0"/>
              <a:t>modtager gerne et samlet forslag fra busselskaberne om udvikling af TAS systemet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62574864"/>
      </p:ext>
    </p:extLst>
  </p:cSld>
  <p:clrMapOvr>
    <a:masterClrMapping/>
  </p:clrMapOvr>
</p:sld>
</file>

<file path=ppt/theme/theme1.xml><?xml version="1.0" encoding="utf-8"?>
<a:theme xmlns:a="http://schemas.openxmlformats.org/drawingml/2006/main" name="1_Kontortema">
  <a:themeElements>
    <a:clrScheme name="Gråtoneskala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 klassisk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442</TotalTime>
  <Words>215</Words>
  <Application>Microsoft Office PowerPoint</Application>
  <PresentationFormat>Skærmshow (4:3)</PresentationFormat>
  <Paragraphs>54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Diastitler</vt:lpstr>
      </vt:variant>
      <vt:variant>
        <vt:i4>7</vt:i4>
      </vt:variant>
    </vt:vector>
  </HeadingPairs>
  <TitlesOfParts>
    <vt:vector size="8" baseType="lpstr">
      <vt:lpstr>1_Kontortema</vt:lpstr>
      <vt:lpstr>Indberetninger i TAS</vt:lpstr>
      <vt:lpstr>Indberetning – hvorfor?</vt:lpstr>
      <vt:lpstr>Historik</vt:lpstr>
      <vt:lpstr>Øvrige trafikselskaber</vt:lpstr>
      <vt:lpstr>Kontrakt indhold</vt:lpstr>
      <vt:lpstr>Hvad skal indberettes?</vt:lpstr>
      <vt:lpstr>Udvikling</vt:lpstr>
    </vt:vector>
  </TitlesOfParts>
  <Company>Mazarin Aps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OVERSKRIFT OM EMNE. MÅ MAX. FYLDE TO LINIER</dc:title>
  <dc:creator>John Frandsen</dc:creator>
  <cp:lastModifiedBy>Dorte Møller</cp:lastModifiedBy>
  <cp:revision>93</cp:revision>
  <cp:lastPrinted>2017-09-19T09:47:52Z</cp:lastPrinted>
  <dcterms:created xsi:type="dcterms:W3CDTF">2012-01-11T14:42:46Z</dcterms:created>
  <dcterms:modified xsi:type="dcterms:W3CDTF">2017-09-19T09:53:17Z</dcterms:modified>
</cp:coreProperties>
</file>